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6" r:id="rId3"/>
    <p:sldMasterId id="2147483745" r:id="rId4"/>
    <p:sldMasterId id="2147483754" r:id="rId5"/>
    <p:sldMasterId id="2147483763" r:id="rId6"/>
    <p:sldMasterId id="2147483817" r:id="rId7"/>
    <p:sldMasterId id="2147483826" r:id="rId8"/>
    <p:sldMasterId id="2147484040" r:id="rId9"/>
  </p:sldMasterIdLst>
  <p:notesMasterIdLst>
    <p:notesMasterId r:id="rId70"/>
  </p:notesMasterIdLst>
  <p:sldIdLst>
    <p:sldId id="3328" r:id="rId10"/>
    <p:sldId id="3650" r:id="rId11"/>
    <p:sldId id="1306" r:id="rId12"/>
    <p:sldId id="3648" r:id="rId13"/>
    <p:sldId id="3325" r:id="rId14"/>
    <p:sldId id="3638" r:id="rId15"/>
    <p:sldId id="3639" r:id="rId16"/>
    <p:sldId id="3327" r:id="rId17"/>
    <p:sldId id="3500" r:id="rId18"/>
    <p:sldId id="1261" r:id="rId19"/>
    <p:sldId id="1262" r:id="rId20"/>
    <p:sldId id="1263" r:id="rId21"/>
    <p:sldId id="3338" r:id="rId22"/>
    <p:sldId id="3339" r:id="rId23"/>
    <p:sldId id="1264" r:id="rId24"/>
    <p:sldId id="3340" r:id="rId25"/>
    <p:sldId id="3342" r:id="rId26"/>
    <p:sldId id="3343" r:id="rId27"/>
    <p:sldId id="3344" r:id="rId28"/>
    <p:sldId id="3346" r:id="rId29"/>
    <p:sldId id="3347" r:id="rId30"/>
    <p:sldId id="1266" r:id="rId31"/>
    <p:sldId id="3501" r:id="rId32"/>
    <p:sldId id="1438" r:id="rId33"/>
    <p:sldId id="3474" r:id="rId34"/>
    <p:sldId id="1268" r:id="rId35"/>
    <p:sldId id="3468" r:id="rId36"/>
    <p:sldId id="3411" r:id="rId37"/>
    <p:sldId id="3423" r:id="rId38"/>
    <p:sldId id="3405" r:id="rId39"/>
    <p:sldId id="3422" r:id="rId40"/>
    <p:sldId id="3471" r:id="rId41"/>
    <p:sldId id="3473" r:id="rId42"/>
    <p:sldId id="1271" r:id="rId43"/>
    <p:sldId id="3641" r:id="rId44"/>
    <p:sldId id="1273" r:id="rId45"/>
    <p:sldId id="3355" r:id="rId46"/>
    <p:sldId id="3476" r:id="rId47"/>
    <p:sldId id="1274" r:id="rId48"/>
    <p:sldId id="3642" r:id="rId49"/>
    <p:sldId id="3643" r:id="rId50"/>
    <p:sldId id="3495" r:id="rId51"/>
    <p:sldId id="3360" r:id="rId52"/>
    <p:sldId id="3357" r:id="rId53"/>
    <p:sldId id="1452" r:id="rId54"/>
    <p:sldId id="1457" r:id="rId55"/>
    <p:sldId id="3644" r:id="rId56"/>
    <p:sldId id="3645" r:id="rId57"/>
    <p:sldId id="3646" r:id="rId58"/>
    <p:sldId id="3647" r:id="rId59"/>
    <p:sldId id="3365" r:id="rId60"/>
    <p:sldId id="3366" r:id="rId61"/>
    <p:sldId id="1360" r:id="rId62"/>
    <p:sldId id="1361" r:id="rId63"/>
    <p:sldId id="3502" r:id="rId64"/>
    <p:sldId id="3503" r:id="rId65"/>
    <p:sldId id="1362" r:id="rId66"/>
    <p:sldId id="3494" r:id="rId67"/>
    <p:sldId id="3497" r:id="rId68"/>
    <p:sldId id="3649" r:id="rId6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B10"/>
    <a:srgbClr val="684D2F"/>
    <a:srgbClr val="283476"/>
    <a:srgbClr val="DEF6FF"/>
    <a:srgbClr val="B8E1FF"/>
    <a:srgbClr val="24C3FF"/>
    <a:srgbClr val="016CA1"/>
    <a:srgbClr val="FFCB00"/>
    <a:srgbClr val="FFE200"/>
    <a:srgbClr val="FFE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3"/>
    <p:restoredTop sz="89932" autoAdjust="0"/>
  </p:normalViewPr>
  <p:slideViewPr>
    <p:cSldViewPr snapToGrid="0" snapToObjects="1">
      <p:cViewPr varScale="1">
        <p:scale>
          <a:sx n="159" d="100"/>
          <a:sy n="159" d="100"/>
        </p:scale>
        <p:origin x="176" y="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13DD-4AE3-0948-B158-6EAAF5C8712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2CF5-B248-7142-A650-3F3F2CF277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0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12CF5-B248-7142-A650-3F3F2CF27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02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12CF5-B248-7142-A650-3F3F2CF277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0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0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1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1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8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9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6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7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2CF5-B248-7142-A650-3F3F2CF2774D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42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  <a:latin typeface="Calibri"/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87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02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25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76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5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4534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8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76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23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3570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87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610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21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7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8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099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64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1816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0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412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07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9470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5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99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7073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68191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0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123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0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13108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84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6480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2136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39064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0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1513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1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51687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40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3282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2035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7838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8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087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6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19878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41639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8/11/22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white">
                    <a:tint val="75000"/>
                  </a:prstClr>
                </a:solidFill>
              </a:rPr>
              <a:t>Titel van de presentatie</a:t>
            </a:r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144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549127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14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3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3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</a:t>
            </a:r>
            <a:r>
              <a:rPr lang="nl-NL" dirty="0" err="1"/>
              <a:t>toevogen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511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D4A-14C4-6A48-BE2C-CC08E6EEC163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11-08-2022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AFD6-3009-004A-A8AE-AC6488AEACA1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8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84331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90B7-8245-4A89-A2EA-CA7705491DB6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11/8/2022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8C0D-3F5B-4564-BF83-17373CB45447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78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2"/>
            <a:ext cx="7772400" cy="1102519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AC1B5-3A32-BE46-B333-85ADA8713659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833EE-7639-1144-967F-6A0B4ABE098D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92738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E4229-5CCE-EC4B-91D2-4D6192BB8E00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B4BF-BD34-594A-8D3A-B9F12FDBDAE7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284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E334EA-6BBB-2B47-B275-563EAF80AD22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8EC9D-7974-0C4C-90DE-B4BEB3C1D1CE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28629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5BA4D-39BB-A548-A948-5D0F86665550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B43A-52AD-0840-8F5D-28F108D604E6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92165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81EA5-5043-884A-A414-E731BC586665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139A-ED39-8847-A0B5-99463E0906DE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23408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F277D-A9B0-374B-B624-FA9C73CB13CC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F634-F291-B749-8042-151553201E72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73487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4CAB4-3BBC-6B40-98D7-6B42DEA0652E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AB3D5-8AE6-814A-8494-35B5005636C0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085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0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65674C-F119-4A4B-BF35-C2843F00BC1F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DDE05-1816-1A42-B07F-50D925FE65F8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80602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451CF-522D-4846-8789-AFF194622462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D308D-EAD8-2B41-8F29-7233271E0BB5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58114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EE71B-603D-834C-99E2-F09CF040B2BD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49D5-58C9-504C-8854-6F3A5E797516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48013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048C0A-145E-794F-B110-11C9517BE0E0}" type="datetimeFigureOut">
              <a:rPr lang="nl-NL" altLang="nl-NL"/>
              <a:pPr/>
              <a:t>11-08-2022</a:t>
            </a:fld>
            <a:endParaRPr lang="en-US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DD14-7FAC-E848-B105-550751B2FBBC}" type="slidenum">
              <a:rPr lang="nl-NL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9792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133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3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8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99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3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26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8/11/22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hoek 9"/>
          <p:cNvSpPr/>
          <p:nvPr userDrawn="1"/>
        </p:nvSpPr>
        <p:spPr>
          <a:xfrm>
            <a:off x="467544" y="789552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10"/>
          <p:cNvSpPr/>
          <p:nvPr userDrawn="1"/>
        </p:nvSpPr>
        <p:spPr>
          <a:xfrm>
            <a:off x="467544" y="4623978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33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title style</a:t>
            </a:r>
            <a:endParaRPr lang="en-US" altLang="nl-NL"/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AF7F8B-7D2C-D44F-B351-77D88B939740}" type="datetimeFigureOut">
              <a:rPr lang="nl-NL" altLang="nl-NL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11-08-2022</a:t>
            </a:fld>
            <a:endParaRPr lang="en-US" altLang="nl-NL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DE1232-AE82-4549-AB62-B3042FB7D406}" type="slidenum">
              <a:rPr lang="nl-NL" altLang="nl-NL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nl-NL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8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3D8807-BAF7-9C5C-8A09-D922564F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30" y="0"/>
            <a:ext cx="5465386" cy="5143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2F3894C-46BB-DC6A-86CD-1A93113C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t="13567" r="67070" b="63061"/>
          <a:stretch/>
        </p:blipFill>
        <p:spPr>
          <a:xfrm>
            <a:off x="1970130" y="1640057"/>
            <a:ext cx="1831849" cy="120215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602F9D1-05B4-EA7D-9004-4BD2F2A84072}"/>
              </a:ext>
            </a:extLst>
          </p:cNvPr>
          <p:cNvSpPr/>
          <p:nvPr/>
        </p:nvSpPr>
        <p:spPr>
          <a:xfrm>
            <a:off x="1970130" y="1128713"/>
            <a:ext cx="1831849" cy="561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05951" y="768517"/>
            <a:ext cx="7058954" cy="842212"/>
          </a:xfrm>
          <a:prstGeom prst="rect">
            <a:avLst/>
          </a:prstGeom>
          <a:solidFill>
            <a:schemeClr val="tx1"/>
          </a:solidFill>
          <a:ln>
            <a:solidFill>
              <a:srgbClr val="283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PI-RADS Assessment (v2.1)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A3D1874-9B02-7060-AD36-16C0AEEEA18F}"/>
              </a:ext>
            </a:extLst>
          </p:cNvPr>
          <p:cNvSpPr/>
          <p:nvPr/>
        </p:nvSpPr>
        <p:spPr>
          <a:xfrm>
            <a:off x="1970130" y="2770146"/>
            <a:ext cx="1831849" cy="823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5561B-7CE7-DE89-2964-7360113019FE}"/>
              </a:ext>
            </a:extLst>
          </p:cNvPr>
          <p:cNvSpPr txBox="1">
            <a:spLocks/>
          </p:cNvSpPr>
          <p:nvPr/>
        </p:nvSpPr>
        <p:spPr>
          <a:xfrm>
            <a:off x="675666" y="2871541"/>
            <a:ext cx="7792667" cy="1143246"/>
          </a:xfrm>
          <a:prstGeom prst="rect">
            <a:avLst/>
          </a:prstGeom>
          <a:solidFill>
            <a:schemeClr val="tx1"/>
          </a:solidFill>
          <a:ln>
            <a:solidFill>
              <a:srgbClr val="2834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Jelle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Barentsz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Patrik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Zamecnik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Maarten de </a:t>
            </a:r>
            <a:r>
              <a:rPr kumimoji="0" lang="en-US" sz="3000" b="1" u="none" strike="noStrike" kern="1200" cap="none" spc="0" normalizeH="0" baseline="0" noProof="0" dirty="0" err="1">
                <a:ln>
                  <a:noFill/>
                </a:ln>
                <a:solidFill>
                  <a:srgbClr val="283476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Rooij</a:t>
            </a:r>
            <a:r>
              <a:rPr lang="en-US" b="1" dirty="0">
                <a:solidFill>
                  <a:srgbClr val="283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</a:t>
            </a:r>
          </a:p>
          <a:p>
            <a:pPr marL="0" lvl="0" indent="0">
              <a:buNone/>
              <a:defRPr/>
            </a:pPr>
            <a:r>
              <a:rPr lang="en-US" sz="2400" b="1" dirty="0">
                <a:solidFill>
                  <a:srgbClr val="283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</a:t>
            </a:r>
            <a:r>
              <a:rPr lang="en-US" sz="2400" b="1" dirty="0" err="1">
                <a:solidFill>
                  <a:srgbClr val="283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Radboudumc</a:t>
            </a:r>
            <a:r>
              <a:rPr lang="en-US" sz="2400" b="1" dirty="0">
                <a:solidFill>
                  <a:srgbClr val="28347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Andros Clinics, The Netherlands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283476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170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58769" y="125495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8769" y="1953384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8769" y="265180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8769" y="33671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8769" y="408252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82967" y="1254959"/>
            <a:ext cx="9732579" cy="353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lvl="3" indent="-542925" defTabSz="457200">
              <a:lnSpc>
                <a:spcPct val="90000"/>
              </a:lnSpc>
              <a:buFontTx/>
              <a:buAutoNum type="arabicPlain"/>
              <a:defRPr/>
            </a:pPr>
            <a:r>
              <a:rPr lang="en-US" sz="2000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sz="2000" b="1" dirty="0">
                <a:solidFill>
                  <a:prstClr val="white"/>
                </a:solidFill>
              </a:rPr>
            </a:br>
            <a:r>
              <a:rPr lang="en-US" sz="2000" b="1" dirty="0">
                <a:solidFill>
                  <a:prstClr val="white"/>
                </a:solidFill>
              </a:rPr>
              <a:t>(normal)</a:t>
            </a:r>
            <a:br>
              <a:rPr lang="en-US" b="1" dirty="0">
                <a:solidFill>
                  <a:prstClr val="white"/>
                </a:solidFill>
              </a:rPr>
            </a:b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buFontTx/>
              <a:buAutoNum type="arabicPlain"/>
              <a:defRPr/>
            </a:pPr>
            <a:r>
              <a:rPr lang="en-US" sz="2000" b="1" dirty="0">
                <a:solidFill>
                  <a:prstClr val="white">
                    <a:lumMod val="85000"/>
                  </a:prstClr>
                </a:solidFill>
              </a:rPr>
              <a:t>Linear, wedge-shaped, or diffuse mild hypointensity, usually indistinct margin</a:t>
            </a: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2"/>
              <a:defRPr/>
            </a:pP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prstClr val="white"/>
                </a:solidFill>
              </a:rPr>
              <a:t>3	Heterogeneous signal intensity or non-circumscribed, rounded, moderate hypointensity</a:t>
            </a:r>
            <a:br>
              <a:rPr lang="en-US" b="1" dirty="0">
                <a:solidFill>
                  <a:prstClr val="white"/>
                </a:solidFill>
              </a:rPr>
            </a:b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defRPr/>
            </a:pPr>
            <a:r>
              <a:rPr lang="en-US" b="1" dirty="0">
                <a:solidFill>
                  <a:srgbClr val="D9D9D9"/>
                </a:solidFill>
              </a:rPr>
              <a:t>4	</a:t>
            </a:r>
            <a:r>
              <a:rPr lang="en-US" sz="2000" b="1" dirty="0">
                <a:solidFill>
                  <a:srgbClr val="D9D9D9"/>
                </a:solidFill>
              </a:rPr>
              <a:t>Circumscribed, homogenous moderate hypointense focus/mass confined to prostate and &lt;1.5 cm in greatest dimension</a:t>
            </a:r>
            <a:br>
              <a:rPr lang="en-US" sz="2000" b="1" dirty="0">
                <a:solidFill>
                  <a:prstClr val="white"/>
                </a:solidFill>
              </a:rPr>
            </a:b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prstClr val="white"/>
                </a:solidFill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291194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</p:spTree>
    <p:extLst>
      <p:ext uri="{BB962C8B-B14F-4D97-AF65-F5344CB8AC3E}">
        <p14:creationId xmlns:p14="http://schemas.microsoft.com/office/powerpoint/2010/main" val="1753776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956111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968515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lvl="3" indent="-542925" defTabSz="457200">
              <a:lnSpc>
                <a:spcPct val="90000"/>
              </a:lnSpc>
              <a:buFontTx/>
              <a:buAutoNum type="arabicPlain"/>
              <a:defRPr/>
            </a:pPr>
            <a:r>
              <a:rPr lang="en-US" sz="2000" b="1" dirty="0">
                <a:solidFill>
                  <a:prstClr val="white"/>
                </a:solidFill>
              </a:rPr>
              <a:t>Uniformly hyperintense signal intensity (normal)</a:t>
            </a:r>
            <a:br>
              <a:rPr lang="en-US" b="1" dirty="0">
                <a:solidFill>
                  <a:prstClr val="white"/>
                </a:solidFill>
              </a:rPr>
            </a:b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  <p:pic>
        <p:nvPicPr>
          <p:cNvPr id="11" name="Afbeelding 5" descr="1602176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8770" y="1699712"/>
            <a:ext cx="5834195" cy="327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412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07127" y="6696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23320" y="669668"/>
            <a:ext cx="877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lvl="3" indent="-457200" defTabSz="457200">
              <a:lnSpc>
                <a:spcPct val="90000"/>
              </a:lnSpc>
              <a:buFontTx/>
              <a:buAutoNum type="arabicPlain" startAt="2"/>
              <a:defRPr/>
            </a:pPr>
            <a:r>
              <a:rPr lang="en-US" sz="2000" b="1" dirty="0">
                <a:solidFill>
                  <a:prstClr val="white"/>
                </a:solidFill>
              </a:rPr>
              <a:t>Diffuse mild hypo-intensity (usually indistinct margin), or wedge-shaped</a:t>
            </a:r>
            <a:endParaRPr lang="en-US" sz="2000" b="1" dirty="0">
              <a:solidFill>
                <a:srgbClr val="236092"/>
              </a:solidFill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  <p:pic>
        <p:nvPicPr>
          <p:cNvPr id="11" name="Tijdelijke aanduiding voor inhoud 4" descr="engelaar.jpg"/>
          <p:cNvPicPr>
            <a:picLocks noChangeAspect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150" y="1302076"/>
            <a:ext cx="4181982" cy="37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jdelijke aanduiding voor inhoud 4" descr="hasse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" y="1321128"/>
            <a:ext cx="4082335" cy="37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402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07127" y="6696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11" name="Tijdelijke aanduiding voor inhoud 4" descr="engelaar.jpg"/>
          <p:cNvPicPr>
            <a:picLocks noChangeAspect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150" y="1302076"/>
            <a:ext cx="4181982" cy="37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jdelijke aanduiding voor inhoud 4" descr="hasse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" y="1321128"/>
            <a:ext cx="4082335" cy="37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al 7"/>
          <p:cNvSpPr/>
          <p:nvPr/>
        </p:nvSpPr>
        <p:spPr>
          <a:xfrm rot="20077772">
            <a:off x="547947" y="2977034"/>
            <a:ext cx="1191525" cy="1916711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B9D30E64-EF34-B348-9E79-713F15FB312C}"/>
              </a:ext>
            </a:extLst>
          </p:cNvPr>
          <p:cNvSpPr/>
          <p:nvPr/>
        </p:nvSpPr>
        <p:spPr>
          <a:xfrm>
            <a:off x="-423320" y="669668"/>
            <a:ext cx="8771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lvl="3" indent="-457200" defTabSz="457200">
              <a:lnSpc>
                <a:spcPct val="90000"/>
              </a:lnSpc>
              <a:buFontTx/>
              <a:buAutoNum type="arabicPlain" startAt="2"/>
              <a:defRPr/>
            </a:pPr>
            <a:r>
              <a:rPr lang="en-US" sz="2000" b="1" dirty="0">
                <a:solidFill>
                  <a:prstClr val="white"/>
                </a:solidFill>
              </a:rPr>
              <a:t>Diffuse mild hypo-intensity (usually indistinct margin)</a:t>
            </a:r>
            <a:endParaRPr lang="en-US" sz="2000" b="1" dirty="0">
              <a:solidFill>
                <a:srgbClr val="23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07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07127" y="6696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11" name="Tijdelijke aanduiding voor inhoud 4" descr="engelaar.jpg"/>
          <p:cNvPicPr>
            <a:picLocks noChangeAspect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150" y="1302076"/>
            <a:ext cx="4181982" cy="37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jdelijke aanduiding voor inhoud 4" descr="hasse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" y="1321128"/>
            <a:ext cx="4082335" cy="371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al 8"/>
          <p:cNvSpPr/>
          <p:nvPr/>
        </p:nvSpPr>
        <p:spPr>
          <a:xfrm>
            <a:off x="7109608" y="3287360"/>
            <a:ext cx="864842" cy="829833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9E1EE9C4-310E-1146-B62E-A11A3F2B5FC2}"/>
              </a:ext>
            </a:extLst>
          </p:cNvPr>
          <p:cNvSpPr/>
          <p:nvPr/>
        </p:nvSpPr>
        <p:spPr>
          <a:xfrm>
            <a:off x="-423320" y="669668"/>
            <a:ext cx="877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lvl="3" indent="-457200" defTabSz="457200">
              <a:lnSpc>
                <a:spcPct val="90000"/>
              </a:lnSpc>
              <a:buFontTx/>
              <a:buAutoNum type="arabicPlain" startAt="2"/>
              <a:defRPr/>
            </a:pPr>
            <a:r>
              <a:rPr lang="en-US" sz="2000" b="1" dirty="0">
                <a:solidFill>
                  <a:prstClr val="white"/>
                </a:solidFill>
              </a:rPr>
              <a:t>Diffuse mild hypo-intensity (usually indistinct margin), or wedge-shaped</a:t>
            </a:r>
            <a:endParaRPr lang="en-US" sz="2000" b="1" dirty="0">
              <a:solidFill>
                <a:srgbClr val="23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7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107127" y="939008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931181"/>
            <a:ext cx="9567320" cy="109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lvl="3" indent="-542925" defTabSz="457200">
              <a:lnSpc>
                <a:spcPct val="90000"/>
              </a:lnSpc>
              <a:buFontTx/>
              <a:buAutoNum type="arabicPlain" startAt="4"/>
              <a:defRPr/>
            </a:pPr>
            <a:r>
              <a:rPr lang="en-US" sz="2000" b="1" dirty="0"/>
              <a:t>Circumscribed, homogenous moderate hypointense focus/mass confined to prostate and &lt;1.5 cm in greatest dimension</a:t>
            </a:r>
            <a:br>
              <a:rPr lang="en-US" sz="2000" b="1" dirty="0"/>
            </a:br>
            <a:endParaRPr lang="en-US" sz="1200" b="1" dirty="0"/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4"/>
              <a:defRPr/>
            </a:pPr>
            <a:endParaRPr lang="en-US" sz="2000" b="1" dirty="0">
              <a:solidFill>
                <a:srgbClr val="0A567E"/>
              </a:solidFill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500" y="1601342"/>
            <a:ext cx="3720432" cy="334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568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107127" y="939008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931181"/>
            <a:ext cx="9567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Circumscribed, homogenous moderate hypointense focus/mass confined to prostate and &lt;1.5 cm in greatest dimension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A567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500" y="1601342"/>
            <a:ext cx="3720432" cy="334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al 7"/>
          <p:cNvSpPr/>
          <p:nvPr/>
        </p:nvSpPr>
        <p:spPr>
          <a:xfrm>
            <a:off x="3220933" y="3365882"/>
            <a:ext cx="687218" cy="740415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2827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819092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91" y="1625017"/>
            <a:ext cx="4252912" cy="325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al 8"/>
          <p:cNvSpPr/>
          <p:nvPr/>
        </p:nvSpPr>
        <p:spPr>
          <a:xfrm>
            <a:off x="1433657" y="3119710"/>
            <a:ext cx="1440160" cy="129614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98308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819092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91" y="1625017"/>
            <a:ext cx="4252912" cy="325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al 8"/>
          <p:cNvSpPr/>
          <p:nvPr/>
        </p:nvSpPr>
        <p:spPr>
          <a:xfrm>
            <a:off x="1433657" y="3119710"/>
            <a:ext cx="1440160" cy="129614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54191" y="3820238"/>
            <a:ext cx="103595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>
            <a:spLocks noChangeAspect="1" noChangeArrowheads="1"/>
          </p:cNvSpPr>
          <p:nvPr/>
        </p:nvSpPr>
        <p:spPr bwMode="auto">
          <a:xfrm>
            <a:off x="1654225" y="4455696"/>
            <a:ext cx="1176975" cy="369332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&gt;1.5 cm</a:t>
            </a:r>
          </a:p>
        </p:txBody>
      </p:sp>
    </p:spTree>
    <p:extLst>
      <p:ext uri="{BB962C8B-B14F-4D97-AF65-F5344CB8AC3E}">
        <p14:creationId xmlns:p14="http://schemas.microsoft.com/office/powerpoint/2010/main" val="30044026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819092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18" name="Tijdelijke aanduiding voor inhoud 4" descr="stroomberg.jpg"/>
          <p:cNvPicPr>
            <a:picLocks noChangeAspect="1"/>
          </p:cNvPicPr>
          <p:nvPr/>
        </p:nvPicPr>
        <p:blipFill rotWithShape="1">
          <a:blip r:embed="rId2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625017"/>
            <a:ext cx="3744416" cy="325000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91" y="1625017"/>
            <a:ext cx="4252912" cy="325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al 8"/>
          <p:cNvSpPr/>
          <p:nvPr/>
        </p:nvSpPr>
        <p:spPr>
          <a:xfrm>
            <a:off x="1433657" y="3119710"/>
            <a:ext cx="1440160" cy="129614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54191" y="3820238"/>
            <a:ext cx="103595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>
            <a:spLocks noChangeAspect="1" noChangeArrowheads="1"/>
          </p:cNvSpPr>
          <p:nvPr/>
        </p:nvSpPr>
        <p:spPr bwMode="auto">
          <a:xfrm>
            <a:off x="1654225" y="4455696"/>
            <a:ext cx="1176975" cy="369332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&gt;1.5 cm</a:t>
            </a:r>
          </a:p>
        </p:txBody>
      </p:sp>
    </p:spTree>
    <p:extLst>
      <p:ext uri="{BB962C8B-B14F-4D97-AF65-F5344CB8AC3E}">
        <p14:creationId xmlns:p14="http://schemas.microsoft.com/office/powerpoint/2010/main" val="6392894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378"/>
            <a:ext cx="9328262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A74BC9-CFB5-6744-9D27-88E30EB037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407" y="3709380"/>
            <a:ext cx="397565" cy="380482"/>
          </a:xfrm>
          <a:prstGeom prst="rect">
            <a:avLst/>
          </a:prstGeom>
        </p:spPr>
      </p:pic>
      <p:sp>
        <p:nvSpPr>
          <p:cNvPr id="11" name="Rectangle 129">
            <a:extLst>
              <a:ext uri="{FF2B5EF4-FFF2-40B4-BE49-F238E27FC236}">
                <a16:creationId xmlns:a16="http://schemas.microsoft.com/office/drawing/2014/main" id="{A698B580-9E66-A64E-8650-77094D87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38" y="4175997"/>
            <a:ext cx="3482043" cy="40011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171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jelle.barentsz@radboudumc.nl</a:t>
            </a:r>
            <a:endParaRPr kumimoji="0" lang="en-GB" altLang="nl-NL" sz="2000" b="1" i="0" u="none" strike="noStrike" kern="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  <a:sym typeface="Helvetica Light"/>
            </a:endParaRPr>
          </a:p>
        </p:txBody>
      </p:sp>
      <p:sp>
        <p:nvSpPr>
          <p:cNvPr id="12" name="Rectangle 129">
            <a:extLst>
              <a:ext uri="{FF2B5EF4-FFF2-40B4-BE49-F238E27FC236}">
                <a16:creationId xmlns:a16="http://schemas.microsoft.com/office/drawing/2014/main" id="{AFC0AF5D-7676-EC4A-9427-E6FB020D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747" y="3742871"/>
            <a:ext cx="3259227" cy="40011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171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Jelle</a:t>
            </a:r>
            <a:r>
              <a:rPr kumimoji="0" lang="en-GB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 </a:t>
            </a:r>
            <a:r>
              <a:rPr kumimoji="0" lang="en-GB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Barentsz@JelleBarentsz</a:t>
            </a:r>
            <a:endParaRPr kumimoji="0" lang="en-GB" altLang="nl-NL" sz="2000" b="1" i="0" u="none" strike="noStrike" kern="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  <a:sym typeface="Helvetica Light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3C0CC5-F068-7547-A69D-59BDE74875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998" y="4203964"/>
            <a:ext cx="392978" cy="372143"/>
          </a:xfrm>
          <a:prstGeom prst="rect">
            <a:avLst/>
          </a:prstGeom>
        </p:spPr>
      </p:pic>
      <p:sp>
        <p:nvSpPr>
          <p:cNvPr id="14" name="Rectangle 129">
            <a:extLst>
              <a:ext uri="{FF2B5EF4-FFF2-40B4-BE49-F238E27FC236}">
                <a16:creationId xmlns:a16="http://schemas.microsoft.com/office/drawing/2014/main" id="{CB5785A4-F104-FE46-A279-C7B1BC50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195" y="4614721"/>
            <a:ext cx="4084773" cy="461665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171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www.mri</a:t>
            </a:r>
            <a:r>
              <a:rPr kumimoji="0" lang="en-GB" alt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-prostate-</a:t>
            </a:r>
            <a:r>
              <a:rPr kumimoji="0" lang="en-GB" alt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barentsz.nl</a:t>
            </a:r>
            <a:endParaRPr kumimoji="0" lang="en-GB" altLang="nl-NL" sz="2400" b="1" i="0" u="none" strike="noStrike" kern="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  <a:sym typeface="Helvetica Ligh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1761A2-3EC3-1B42-8EDC-5171A93756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217" y="4639564"/>
            <a:ext cx="392978" cy="39513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640E6AFB-C40D-3F40-9303-7FBBDF48ED38}"/>
              </a:ext>
            </a:extLst>
          </p:cNvPr>
          <p:cNvSpPr txBox="1"/>
          <p:nvPr/>
        </p:nvSpPr>
        <p:spPr>
          <a:xfrm>
            <a:off x="4861711" y="-1013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073F32F-DC47-A94E-B1B4-FAD0EA942635}"/>
              </a:ext>
            </a:extLst>
          </p:cNvPr>
          <p:cNvSpPr/>
          <p:nvPr/>
        </p:nvSpPr>
        <p:spPr>
          <a:xfrm>
            <a:off x="238317" y="484671"/>
            <a:ext cx="4270340" cy="523221"/>
          </a:xfrm>
          <a:prstGeom prst="rect">
            <a:avLst/>
          </a:prstGeom>
          <a:solidFill>
            <a:srgbClr val="331B1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343C06A5-BB3B-B04C-8702-9A39C480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60" y="484671"/>
            <a:ext cx="4270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20915305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4" descr="stroomberg.jpg">
            <a:extLst>
              <a:ext uri="{FF2B5EF4-FFF2-40B4-BE49-F238E27FC236}">
                <a16:creationId xmlns:a16="http://schemas.microsoft.com/office/drawing/2014/main" id="{9B38AB59-DAC3-D54E-8D81-9C559AB72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625017"/>
            <a:ext cx="3744416" cy="32500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819092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sp>
        <p:nvSpPr>
          <p:cNvPr id="19" name="Ovaal 5"/>
          <p:cNvSpPr/>
          <p:nvPr/>
        </p:nvSpPr>
        <p:spPr>
          <a:xfrm>
            <a:off x="5868144" y="3172167"/>
            <a:ext cx="1440160" cy="1008112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5312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819092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PZ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18" name="Tijdelijke aanduiding voor inhoud 4" descr="stroomberg.jpg"/>
          <p:cNvPicPr>
            <a:picLocks noChangeAspect="1"/>
          </p:cNvPicPr>
          <p:nvPr/>
        </p:nvPicPr>
        <p:blipFill rotWithShape="1">
          <a:blip r:embed="rId2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625017"/>
            <a:ext cx="3744416" cy="3250001"/>
          </a:xfrm>
          <a:prstGeom prst="rect">
            <a:avLst/>
          </a:prstGeom>
        </p:spPr>
      </p:pic>
      <p:sp>
        <p:nvSpPr>
          <p:cNvPr id="19" name="Ovaal 5"/>
          <p:cNvSpPr/>
          <p:nvPr/>
        </p:nvSpPr>
        <p:spPr>
          <a:xfrm>
            <a:off x="5868144" y="3172167"/>
            <a:ext cx="1440160" cy="1008112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6143105" y="3962716"/>
            <a:ext cx="331525" cy="54278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12"/>
          <p:cNvSpPr txBox="1">
            <a:spLocks noChangeAspect="1" noChangeArrowheads="1"/>
          </p:cNvSpPr>
          <p:nvPr/>
        </p:nvSpPr>
        <p:spPr bwMode="auto">
          <a:xfrm>
            <a:off x="5517195" y="1642322"/>
            <a:ext cx="2936734" cy="369332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Obliteration of RP angle</a:t>
            </a:r>
          </a:p>
        </p:txBody>
      </p:sp>
    </p:spTree>
    <p:extLst>
      <p:ext uri="{BB962C8B-B14F-4D97-AF65-F5344CB8AC3E}">
        <p14:creationId xmlns:p14="http://schemas.microsoft.com/office/powerpoint/2010/main" val="38335107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125495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07127" y="1953384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7127" y="265180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7127" y="33671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7127" y="408252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1267378"/>
            <a:ext cx="877146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lvl="3" indent="-542925" defTabSz="457200">
              <a:lnSpc>
                <a:spcPct val="90000"/>
              </a:lnSpc>
              <a:buFontTx/>
              <a:buAutoNum type="arabicPlain"/>
              <a:defRPr/>
            </a:pPr>
            <a:r>
              <a:rPr lang="en-US" sz="2000" b="1" dirty="0"/>
              <a:t>Homogeneous intermediate signal intensity or containing 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000" b="1" dirty="0"/>
              <a:t>          </a:t>
            </a:r>
            <a:r>
              <a:rPr lang="en-US" sz="2000" b="1" u="sng" dirty="0"/>
              <a:t>fully encapsulated</a:t>
            </a:r>
            <a:r>
              <a:rPr lang="en-US" sz="2000" b="1" dirty="0"/>
              <a:t> heterogenous BPH-nodules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065338" lvl="3" indent="-457200" defTabSz="457200">
              <a:lnSpc>
                <a:spcPct val="90000"/>
              </a:lnSpc>
              <a:buFontTx/>
              <a:buAutoNum type="arabicPlain" startAt="2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Circumscribed hypo-intense nodules or </a:t>
            </a:r>
            <a:r>
              <a:rPr lang="en-US" sz="2000" b="1" u="sng" dirty="0">
                <a:solidFill>
                  <a:schemeClr val="tx1">
                    <a:lumMod val="85000"/>
                  </a:schemeClr>
                </a:solidFill>
              </a:rPr>
              <a:t>partially 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	      </a:t>
            </a:r>
            <a:r>
              <a:rPr lang="en-US" sz="2000" b="1" u="sng" dirty="0">
                <a:solidFill>
                  <a:schemeClr val="tx1">
                    <a:lumMod val="85000"/>
                  </a:schemeClr>
                </a:solidFill>
              </a:rPr>
              <a:t>encapsulated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 heterogenous BPH nodules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r>
              <a:rPr lang="en-US" sz="2000" b="1" dirty="0">
                <a:solidFill>
                  <a:prstClr val="white"/>
                </a:solidFill>
              </a:rPr>
              <a:t>Non-circumscribed </a:t>
            </a:r>
            <a:r>
              <a:rPr lang="en-US" sz="2000" b="1" u="sng" dirty="0">
                <a:solidFill>
                  <a:prstClr val="white"/>
                </a:solidFill>
              </a:rPr>
              <a:t>non-encapsulated</a:t>
            </a:r>
            <a:r>
              <a:rPr lang="en-US" sz="2000" b="1" dirty="0">
                <a:solidFill>
                  <a:prstClr val="white"/>
                </a:solidFill>
              </a:rPr>
              <a:t> hypo-intense or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000" b="1" i="1" dirty="0">
                <a:solidFill>
                  <a:prstClr val="white"/>
                </a:solidFill>
              </a:rPr>
              <a:t>          </a:t>
            </a:r>
            <a:r>
              <a:rPr lang="en-US" sz="2000" b="1" dirty="0">
                <a:solidFill>
                  <a:prstClr val="white"/>
                </a:solidFill>
              </a:rPr>
              <a:t>heterogeneous nodules, or others than 1, 2, 4 or 5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Non-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circumscribed, homogenous moderate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hypointense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, and &lt;1.5 cm in greatest dimension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</p:spTree>
    <p:extLst>
      <p:ext uri="{BB962C8B-B14F-4D97-AF65-F5344CB8AC3E}">
        <p14:creationId xmlns:p14="http://schemas.microsoft.com/office/powerpoint/2010/main" val="335782933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125495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07127" y="1953384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7127" y="265180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7127" y="33671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7127" y="408252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1267378"/>
            <a:ext cx="877146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Homogeneous intermediate signal intensity or containing 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fully encapsulated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heterogenous BPH-nodules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065338" marR="0" lvl="3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Circumscribed hypo-intense nodules or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partially 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encapsulated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heterogenous BPH nodules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Non-circumscribed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non-encapsulated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hypo-intense or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heterogeneous nodules, or others than 1, 2, 4 or 5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Non-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circumscribed, homogenous moderate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hypointense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, and &lt;1.5 cm in greatest dimension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5	Same as 4 but ≥1.5cm in greatest dimension or definite extraprostatic extension/invasive behavior 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CE10CB6-B52D-4047-9FEF-581FD5FC8442}"/>
              </a:ext>
            </a:extLst>
          </p:cNvPr>
          <p:cNvSpPr/>
          <p:nvPr/>
        </p:nvSpPr>
        <p:spPr>
          <a:xfrm rot="20292694">
            <a:off x="2969691" y="1308301"/>
            <a:ext cx="2320892" cy="1015663"/>
          </a:xfrm>
          <a:prstGeom prst="rect">
            <a:avLst/>
          </a:prstGeom>
          <a:solidFill>
            <a:srgbClr val="24C3FF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</p:spTree>
    <p:extLst>
      <p:ext uri="{BB962C8B-B14F-4D97-AF65-F5344CB8AC3E}">
        <p14:creationId xmlns:p14="http://schemas.microsoft.com/office/powerpoint/2010/main" val="373274301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52416" y="670094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11284" y="670094"/>
            <a:ext cx="98552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Homogeneous intermediate signal intensity or containing 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fully encapsulated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heterogenous BPH-nodules</a:t>
            </a:r>
            <a:b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039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032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790C38-1A8E-8D4F-8992-1E09F507E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6" t="2519" r="2026" b="2614"/>
          <a:stretch/>
        </p:blipFill>
        <p:spPr>
          <a:xfrm>
            <a:off x="2048727" y="1578880"/>
            <a:ext cx="4618080" cy="3302803"/>
          </a:xfrm>
          <a:prstGeom prst="rect">
            <a:avLst/>
          </a:prstGeom>
        </p:spPr>
      </p:pic>
      <p:sp>
        <p:nvSpPr>
          <p:cNvPr id="18" name="Tekstvak 269">
            <a:extLst>
              <a:ext uri="{FF2B5EF4-FFF2-40B4-BE49-F238E27FC236}">
                <a16:creationId xmlns:a16="http://schemas.microsoft.com/office/drawing/2014/main" id="{210C02CB-154C-9F40-841A-D7B8E2434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016" y="4594259"/>
            <a:ext cx="151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T2W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89CAB824-77DC-814F-B3BD-028F5348CA62}"/>
              </a:ext>
            </a:extLst>
          </p:cNvPr>
          <p:cNvCxnSpPr>
            <a:cxnSpLocks/>
          </p:cNvCxnSpPr>
          <p:nvPr/>
        </p:nvCxnSpPr>
        <p:spPr>
          <a:xfrm flipH="1">
            <a:off x="3742035" y="2101687"/>
            <a:ext cx="106735" cy="27568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3D9E02A1-CEAA-BC4B-AFF7-1DABA442C0F7}"/>
              </a:ext>
            </a:extLst>
          </p:cNvPr>
          <p:cNvCxnSpPr>
            <a:cxnSpLocks/>
          </p:cNvCxnSpPr>
          <p:nvPr/>
        </p:nvCxnSpPr>
        <p:spPr>
          <a:xfrm flipV="1">
            <a:off x="2959332" y="2957118"/>
            <a:ext cx="306292" cy="11675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241F06D-726B-EA49-93C6-B0322A60C7F1}"/>
              </a:ext>
            </a:extLst>
          </p:cNvPr>
          <p:cNvCxnSpPr>
            <a:cxnSpLocks/>
          </p:cNvCxnSpPr>
          <p:nvPr/>
        </p:nvCxnSpPr>
        <p:spPr>
          <a:xfrm flipH="1" flipV="1">
            <a:off x="3848770" y="3000521"/>
            <a:ext cx="306397" cy="1534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93D6D2F7-FE47-1043-9C47-73F7406383F9}"/>
              </a:ext>
            </a:extLst>
          </p:cNvPr>
          <p:cNvSpPr/>
          <p:nvPr/>
        </p:nvSpPr>
        <p:spPr>
          <a:xfrm rot="20292694">
            <a:off x="6256354" y="3482157"/>
            <a:ext cx="2320892" cy="1015663"/>
          </a:xfrm>
          <a:prstGeom prst="rect">
            <a:avLst/>
          </a:prstGeom>
          <a:solidFill>
            <a:srgbClr val="24C3FF">
              <a:alpha val="33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</p:spTree>
    <p:extLst>
      <p:ext uri="{BB962C8B-B14F-4D97-AF65-F5344CB8AC3E}">
        <p14:creationId xmlns:p14="http://schemas.microsoft.com/office/powerpoint/2010/main" val="32978891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8">
            <a:extLst>
              <a:ext uri="{FF2B5EF4-FFF2-40B4-BE49-F238E27FC236}">
                <a16:creationId xmlns:a16="http://schemas.microsoft.com/office/drawing/2014/main" id="{E1F8C7F2-3700-FA4A-A4E7-3505E71A8F98}"/>
              </a:ext>
            </a:extLst>
          </p:cNvPr>
          <p:cNvSpPr/>
          <p:nvPr/>
        </p:nvSpPr>
        <p:spPr>
          <a:xfrm>
            <a:off x="852416" y="670094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93922" y="685255"/>
            <a:ext cx="1047042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lvl="3" indent="-457200" defTabSz="457200">
              <a:lnSpc>
                <a:spcPct val="90000"/>
              </a:lnSpc>
              <a:buFontTx/>
              <a:buAutoNum type="arabicPlain" startAt="2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white"/>
                </a:solidFill>
              </a:rPr>
              <a:t>Circumscribed hypo-intense nodules or </a:t>
            </a:r>
            <a:r>
              <a:rPr lang="en-US" sz="2400" b="1" u="sng" dirty="0">
                <a:solidFill>
                  <a:prstClr val="white"/>
                </a:solidFill>
              </a:rPr>
              <a:t>partially 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400" b="1" dirty="0">
                <a:solidFill>
                  <a:prstClr val="white"/>
                </a:solidFill>
              </a:rPr>
              <a:t>	     </a:t>
            </a:r>
            <a:r>
              <a:rPr lang="en-US" sz="2400" b="1" u="sng" dirty="0">
                <a:solidFill>
                  <a:prstClr val="white"/>
                </a:solidFill>
              </a:rPr>
              <a:t>encapsulated</a:t>
            </a:r>
            <a:r>
              <a:rPr lang="en-US" sz="2400" b="1" dirty="0">
                <a:solidFill>
                  <a:prstClr val="white"/>
                </a:solidFill>
              </a:rPr>
              <a:t> heterogenous BPH nodules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039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9032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790C38-1A8E-8D4F-8992-1E09F507E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14" t="51138" r="3548" b="2396"/>
          <a:stretch/>
        </p:blipFill>
        <p:spPr>
          <a:xfrm>
            <a:off x="2477192" y="1554112"/>
            <a:ext cx="4627567" cy="3308833"/>
          </a:xfrm>
          <a:prstGeom prst="rect">
            <a:avLst/>
          </a:prstGeom>
        </p:spPr>
      </p:pic>
      <p:sp>
        <p:nvSpPr>
          <p:cNvPr id="18" name="Tekstvak 269">
            <a:extLst>
              <a:ext uri="{FF2B5EF4-FFF2-40B4-BE49-F238E27FC236}">
                <a16:creationId xmlns:a16="http://schemas.microsoft.com/office/drawing/2014/main" id="{C28C7FEE-AEEB-DC43-981C-CF75401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744" y="4585946"/>
            <a:ext cx="151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T2W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5D173E1D-6384-1344-87B2-16CD41837B48}"/>
              </a:ext>
            </a:extLst>
          </p:cNvPr>
          <p:cNvCxnSpPr>
            <a:cxnSpLocks/>
          </p:cNvCxnSpPr>
          <p:nvPr/>
        </p:nvCxnSpPr>
        <p:spPr>
          <a:xfrm flipV="1">
            <a:off x="4237600" y="3704350"/>
            <a:ext cx="272442" cy="36585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BA8B626F-3ED1-5B40-99EA-88838A8DA6D1}"/>
              </a:ext>
            </a:extLst>
          </p:cNvPr>
          <p:cNvCxnSpPr>
            <a:cxnSpLocks/>
          </p:cNvCxnSpPr>
          <p:nvPr/>
        </p:nvCxnSpPr>
        <p:spPr>
          <a:xfrm flipH="1" flipV="1">
            <a:off x="5520105" y="3935756"/>
            <a:ext cx="302149" cy="26899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E9F61A5-E219-324A-A545-076BB6E15110}"/>
              </a:ext>
            </a:extLst>
          </p:cNvPr>
          <p:cNvCxnSpPr>
            <a:cxnSpLocks/>
          </p:cNvCxnSpPr>
          <p:nvPr/>
        </p:nvCxnSpPr>
        <p:spPr>
          <a:xfrm flipH="1">
            <a:off x="5763359" y="3425197"/>
            <a:ext cx="410769" cy="6294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4C0A2549-3F8F-ED40-A9F1-3F94D7179A76}"/>
              </a:ext>
            </a:extLst>
          </p:cNvPr>
          <p:cNvSpPr/>
          <p:nvPr/>
        </p:nvSpPr>
        <p:spPr>
          <a:xfrm rot="20292694">
            <a:off x="6256354" y="3456030"/>
            <a:ext cx="2320892" cy="1015663"/>
          </a:xfrm>
          <a:prstGeom prst="rect">
            <a:avLst/>
          </a:prstGeom>
          <a:solidFill>
            <a:srgbClr val="24C3FF">
              <a:alpha val="33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</p:spTree>
    <p:extLst>
      <p:ext uri="{BB962C8B-B14F-4D97-AF65-F5344CB8AC3E}">
        <p14:creationId xmlns:p14="http://schemas.microsoft.com/office/powerpoint/2010/main" val="193865487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07127" y="569032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458134"/>
            <a:ext cx="95673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90000"/>
              </a:lnSpc>
              <a:defRPr/>
            </a:pP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r>
              <a:rPr lang="en-US" sz="2400" b="1" dirty="0">
                <a:solidFill>
                  <a:prstClr val="white"/>
                </a:solidFill>
              </a:rPr>
              <a:t>Non-circumscribed </a:t>
            </a:r>
            <a:r>
              <a:rPr lang="en-US" sz="2400" b="1" u="sng" dirty="0">
                <a:solidFill>
                  <a:prstClr val="white"/>
                </a:solidFill>
              </a:rPr>
              <a:t>non-encapsulated</a:t>
            </a:r>
            <a:r>
              <a:rPr lang="en-US" sz="2400" b="1" dirty="0">
                <a:solidFill>
                  <a:prstClr val="white"/>
                </a:solidFill>
              </a:rPr>
              <a:t> hypo-intense or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400" b="1" i="1" dirty="0">
                <a:solidFill>
                  <a:prstClr val="white"/>
                </a:solidFill>
              </a:rPr>
              <a:t>        </a:t>
            </a:r>
            <a:r>
              <a:rPr lang="en-US" sz="2400" b="1" dirty="0">
                <a:solidFill>
                  <a:prstClr val="white"/>
                </a:solidFill>
              </a:rPr>
              <a:t>heterogeneous nodules, or others than 1, 2, 4 or 5</a:t>
            </a:r>
            <a:br>
              <a:rPr lang="en-US" b="1" dirty="0">
                <a:solidFill>
                  <a:prstClr val="white"/>
                </a:solidFill>
              </a:rPr>
            </a:b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TZ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  <p:pic>
        <p:nvPicPr>
          <p:cNvPr id="11" name="Picture 10" descr="3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2472" y="1337117"/>
            <a:ext cx="4533900" cy="3556563"/>
          </a:xfrm>
          <a:prstGeom prst="rect">
            <a:avLst/>
          </a:prstGeom>
        </p:spPr>
      </p:pic>
      <p:sp>
        <p:nvSpPr>
          <p:cNvPr id="8" name="Ovaal 6">
            <a:extLst>
              <a:ext uri="{FF2B5EF4-FFF2-40B4-BE49-F238E27FC236}">
                <a16:creationId xmlns:a16="http://schemas.microsoft.com/office/drawing/2014/main" id="{06A07333-7AD9-0740-9B75-E3E386F999A0}"/>
              </a:ext>
            </a:extLst>
          </p:cNvPr>
          <p:cNvSpPr/>
          <p:nvPr/>
        </p:nvSpPr>
        <p:spPr>
          <a:xfrm>
            <a:off x="3813260" y="1980913"/>
            <a:ext cx="1152128" cy="1152128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39986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el 14">
            <a:extLst>
              <a:ext uri="{FF2B5EF4-FFF2-40B4-BE49-F238E27FC236}">
                <a16:creationId xmlns:a16="http://schemas.microsoft.com/office/drawing/2014/main" id="{CC5A95C9-1357-2F45-A816-B3FF3CC20013}"/>
              </a:ext>
            </a:extLst>
          </p:cNvPr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TZ 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A4BAB5CD-6D01-E249-96AD-76B8654B1CE2}"/>
              </a:ext>
            </a:extLst>
          </p:cNvPr>
          <p:cNvSpPr/>
          <p:nvPr/>
        </p:nvSpPr>
        <p:spPr>
          <a:xfrm>
            <a:off x="1107127" y="65726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5A4B3BB-7081-DE46-A4F5-D00B7DEE3B71}"/>
              </a:ext>
            </a:extLst>
          </p:cNvPr>
          <p:cNvSpPr/>
          <p:nvPr/>
        </p:nvSpPr>
        <p:spPr>
          <a:xfrm>
            <a:off x="-423321" y="669665"/>
            <a:ext cx="917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Non-circumscribed, homogenous moderate hypointense lesions</a:t>
            </a:r>
          </a:p>
        </p:txBody>
      </p:sp>
    </p:spTree>
    <p:extLst>
      <p:ext uri="{BB962C8B-B14F-4D97-AF65-F5344CB8AC3E}">
        <p14:creationId xmlns:p14="http://schemas.microsoft.com/office/powerpoint/2010/main" val="278089436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0">
            <a:extLst>
              <a:ext uri="{FF2B5EF4-FFF2-40B4-BE49-F238E27FC236}">
                <a16:creationId xmlns:a16="http://schemas.microsoft.com/office/drawing/2014/main" id="{1C0B8A86-6F4B-394B-9812-F9B40FD2B97B}"/>
              </a:ext>
            </a:extLst>
          </p:cNvPr>
          <p:cNvSpPr/>
          <p:nvPr/>
        </p:nvSpPr>
        <p:spPr>
          <a:xfrm>
            <a:off x="1107127" y="65726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4" b="7535"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Vrije vorm 1">
            <a:extLst>
              <a:ext uri="{FF2B5EF4-FFF2-40B4-BE49-F238E27FC236}">
                <a16:creationId xmlns:a16="http://schemas.microsoft.com/office/drawing/2014/main" id="{067CFF65-85F9-5B41-91FF-7CD0320C22F4}"/>
              </a:ext>
            </a:extLst>
          </p:cNvPr>
          <p:cNvSpPr/>
          <p:nvPr/>
        </p:nvSpPr>
        <p:spPr>
          <a:xfrm>
            <a:off x="3649287" y="2527069"/>
            <a:ext cx="2086495" cy="1172829"/>
          </a:xfrm>
          <a:custGeom>
            <a:avLst/>
            <a:gdLst>
              <a:gd name="connsiteX0" fmla="*/ 1163782 w 2086495"/>
              <a:gd name="connsiteY0" fmla="*/ 1147156 h 1172829"/>
              <a:gd name="connsiteX1" fmla="*/ 1221971 w 2086495"/>
              <a:gd name="connsiteY1" fmla="*/ 1172095 h 1172829"/>
              <a:gd name="connsiteX2" fmla="*/ 1305098 w 2086495"/>
              <a:gd name="connsiteY2" fmla="*/ 1155469 h 1172829"/>
              <a:gd name="connsiteX3" fmla="*/ 1321724 w 2086495"/>
              <a:gd name="connsiteY3" fmla="*/ 1138844 h 1172829"/>
              <a:gd name="connsiteX4" fmla="*/ 1371600 w 2086495"/>
              <a:gd name="connsiteY4" fmla="*/ 1122218 h 1172829"/>
              <a:gd name="connsiteX5" fmla="*/ 1421477 w 2086495"/>
              <a:gd name="connsiteY5" fmla="*/ 1105593 h 1172829"/>
              <a:gd name="connsiteX6" fmla="*/ 1446415 w 2086495"/>
              <a:gd name="connsiteY6" fmla="*/ 1097280 h 1172829"/>
              <a:gd name="connsiteX7" fmla="*/ 1471353 w 2086495"/>
              <a:gd name="connsiteY7" fmla="*/ 1080655 h 1172829"/>
              <a:gd name="connsiteX8" fmla="*/ 1487978 w 2086495"/>
              <a:gd name="connsiteY8" fmla="*/ 1064029 h 1172829"/>
              <a:gd name="connsiteX9" fmla="*/ 1562793 w 2086495"/>
              <a:gd name="connsiteY9" fmla="*/ 1022466 h 1172829"/>
              <a:gd name="connsiteX10" fmla="*/ 1629295 w 2086495"/>
              <a:gd name="connsiteY10" fmla="*/ 955964 h 1172829"/>
              <a:gd name="connsiteX11" fmla="*/ 1662546 w 2086495"/>
              <a:gd name="connsiteY11" fmla="*/ 922713 h 1172829"/>
              <a:gd name="connsiteX12" fmla="*/ 1687484 w 2086495"/>
              <a:gd name="connsiteY12" fmla="*/ 914400 h 1172829"/>
              <a:gd name="connsiteX13" fmla="*/ 1712422 w 2086495"/>
              <a:gd name="connsiteY13" fmla="*/ 897775 h 1172829"/>
              <a:gd name="connsiteX14" fmla="*/ 1745673 w 2086495"/>
              <a:gd name="connsiteY14" fmla="*/ 889462 h 1172829"/>
              <a:gd name="connsiteX15" fmla="*/ 1795549 w 2086495"/>
              <a:gd name="connsiteY15" fmla="*/ 872836 h 1172829"/>
              <a:gd name="connsiteX16" fmla="*/ 1837113 w 2086495"/>
              <a:gd name="connsiteY16" fmla="*/ 847898 h 1172829"/>
              <a:gd name="connsiteX17" fmla="*/ 1895302 w 2086495"/>
              <a:gd name="connsiteY17" fmla="*/ 789709 h 1172829"/>
              <a:gd name="connsiteX18" fmla="*/ 1911928 w 2086495"/>
              <a:gd name="connsiteY18" fmla="*/ 773084 h 1172829"/>
              <a:gd name="connsiteX19" fmla="*/ 1961804 w 2086495"/>
              <a:gd name="connsiteY19" fmla="*/ 731520 h 1172829"/>
              <a:gd name="connsiteX20" fmla="*/ 1986742 w 2086495"/>
              <a:gd name="connsiteY20" fmla="*/ 714895 h 1172829"/>
              <a:gd name="connsiteX21" fmla="*/ 2003368 w 2086495"/>
              <a:gd name="connsiteY21" fmla="*/ 689956 h 1172829"/>
              <a:gd name="connsiteX22" fmla="*/ 2028306 w 2086495"/>
              <a:gd name="connsiteY22" fmla="*/ 673331 h 1172829"/>
              <a:gd name="connsiteX23" fmla="*/ 2036618 w 2086495"/>
              <a:gd name="connsiteY23" fmla="*/ 648393 h 1172829"/>
              <a:gd name="connsiteX24" fmla="*/ 2061557 w 2086495"/>
              <a:gd name="connsiteY24" fmla="*/ 548640 h 1172829"/>
              <a:gd name="connsiteX25" fmla="*/ 2086495 w 2086495"/>
              <a:gd name="connsiteY25" fmla="*/ 532015 h 1172829"/>
              <a:gd name="connsiteX26" fmla="*/ 2078182 w 2086495"/>
              <a:gd name="connsiteY26" fmla="*/ 465513 h 1172829"/>
              <a:gd name="connsiteX27" fmla="*/ 2069869 w 2086495"/>
              <a:gd name="connsiteY27" fmla="*/ 390698 h 1172829"/>
              <a:gd name="connsiteX28" fmla="*/ 2061557 w 2086495"/>
              <a:gd name="connsiteY28" fmla="*/ 365760 h 1172829"/>
              <a:gd name="connsiteX29" fmla="*/ 2053244 w 2086495"/>
              <a:gd name="connsiteY29" fmla="*/ 332509 h 1172829"/>
              <a:gd name="connsiteX30" fmla="*/ 2036618 w 2086495"/>
              <a:gd name="connsiteY30" fmla="*/ 282633 h 1172829"/>
              <a:gd name="connsiteX31" fmla="*/ 2028306 w 2086495"/>
              <a:gd name="connsiteY31" fmla="*/ 257695 h 1172829"/>
              <a:gd name="connsiteX32" fmla="*/ 2011680 w 2086495"/>
              <a:gd name="connsiteY32" fmla="*/ 241069 h 1172829"/>
              <a:gd name="connsiteX33" fmla="*/ 1970117 w 2086495"/>
              <a:gd name="connsiteY33" fmla="*/ 182880 h 1172829"/>
              <a:gd name="connsiteX34" fmla="*/ 1953491 w 2086495"/>
              <a:gd name="connsiteY34" fmla="*/ 166255 h 1172829"/>
              <a:gd name="connsiteX35" fmla="*/ 1895302 w 2086495"/>
              <a:gd name="connsiteY35" fmla="*/ 108066 h 1172829"/>
              <a:gd name="connsiteX36" fmla="*/ 1862051 w 2086495"/>
              <a:gd name="connsiteY36" fmla="*/ 74815 h 1172829"/>
              <a:gd name="connsiteX37" fmla="*/ 1812175 w 2086495"/>
              <a:gd name="connsiteY37" fmla="*/ 41564 h 1172829"/>
              <a:gd name="connsiteX38" fmla="*/ 1770611 w 2086495"/>
              <a:gd name="connsiteY38" fmla="*/ 8313 h 1172829"/>
              <a:gd name="connsiteX39" fmla="*/ 1745673 w 2086495"/>
              <a:gd name="connsiteY39" fmla="*/ 0 h 1172829"/>
              <a:gd name="connsiteX40" fmla="*/ 1679171 w 2086495"/>
              <a:gd name="connsiteY40" fmla="*/ 8313 h 1172829"/>
              <a:gd name="connsiteX41" fmla="*/ 1654233 w 2086495"/>
              <a:gd name="connsiteY41" fmla="*/ 33251 h 1172829"/>
              <a:gd name="connsiteX42" fmla="*/ 1620982 w 2086495"/>
              <a:gd name="connsiteY42" fmla="*/ 74815 h 1172829"/>
              <a:gd name="connsiteX43" fmla="*/ 1587731 w 2086495"/>
              <a:gd name="connsiteY43" fmla="*/ 124691 h 1172829"/>
              <a:gd name="connsiteX44" fmla="*/ 1579418 w 2086495"/>
              <a:gd name="connsiteY44" fmla="*/ 149629 h 1172829"/>
              <a:gd name="connsiteX45" fmla="*/ 1562793 w 2086495"/>
              <a:gd name="connsiteY45" fmla="*/ 166255 h 1172829"/>
              <a:gd name="connsiteX46" fmla="*/ 1546168 w 2086495"/>
              <a:gd name="connsiteY46" fmla="*/ 191193 h 1172829"/>
              <a:gd name="connsiteX47" fmla="*/ 1512917 w 2086495"/>
              <a:gd name="connsiteY47" fmla="*/ 224444 h 1172829"/>
              <a:gd name="connsiteX48" fmla="*/ 1496291 w 2086495"/>
              <a:gd name="connsiteY48" fmla="*/ 241069 h 1172829"/>
              <a:gd name="connsiteX49" fmla="*/ 1463040 w 2086495"/>
              <a:gd name="connsiteY49" fmla="*/ 282633 h 1172829"/>
              <a:gd name="connsiteX50" fmla="*/ 1438102 w 2086495"/>
              <a:gd name="connsiteY50" fmla="*/ 299258 h 1172829"/>
              <a:gd name="connsiteX51" fmla="*/ 1421477 w 2086495"/>
              <a:gd name="connsiteY51" fmla="*/ 315884 h 1172829"/>
              <a:gd name="connsiteX52" fmla="*/ 1338349 w 2086495"/>
              <a:gd name="connsiteY52" fmla="*/ 332509 h 1172829"/>
              <a:gd name="connsiteX53" fmla="*/ 1296786 w 2086495"/>
              <a:gd name="connsiteY53" fmla="*/ 340822 h 1172829"/>
              <a:gd name="connsiteX54" fmla="*/ 1213658 w 2086495"/>
              <a:gd name="connsiteY54" fmla="*/ 365760 h 1172829"/>
              <a:gd name="connsiteX55" fmla="*/ 1188720 w 2086495"/>
              <a:gd name="connsiteY55" fmla="*/ 374073 h 1172829"/>
              <a:gd name="connsiteX56" fmla="*/ 1163782 w 2086495"/>
              <a:gd name="connsiteY56" fmla="*/ 382386 h 1172829"/>
              <a:gd name="connsiteX57" fmla="*/ 1105593 w 2086495"/>
              <a:gd name="connsiteY57" fmla="*/ 390698 h 1172829"/>
              <a:gd name="connsiteX58" fmla="*/ 980902 w 2086495"/>
              <a:gd name="connsiteY58" fmla="*/ 382386 h 1172829"/>
              <a:gd name="connsiteX59" fmla="*/ 906088 w 2086495"/>
              <a:gd name="connsiteY59" fmla="*/ 365760 h 1172829"/>
              <a:gd name="connsiteX60" fmla="*/ 856211 w 2086495"/>
              <a:gd name="connsiteY60" fmla="*/ 340822 h 1172829"/>
              <a:gd name="connsiteX61" fmla="*/ 822960 w 2086495"/>
              <a:gd name="connsiteY61" fmla="*/ 307571 h 1172829"/>
              <a:gd name="connsiteX62" fmla="*/ 806335 w 2086495"/>
              <a:gd name="connsiteY62" fmla="*/ 282633 h 1172829"/>
              <a:gd name="connsiteX63" fmla="*/ 756458 w 2086495"/>
              <a:gd name="connsiteY63" fmla="*/ 266007 h 1172829"/>
              <a:gd name="connsiteX64" fmla="*/ 490451 w 2086495"/>
              <a:gd name="connsiteY64" fmla="*/ 249382 h 1172829"/>
              <a:gd name="connsiteX65" fmla="*/ 473826 w 2086495"/>
              <a:gd name="connsiteY65" fmla="*/ 232756 h 1172829"/>
              <a:gd name="connsiteX66" fmla="*/ 432262 w 2086495"/>
              <a:gd name="connsiteY66" fmla="*/ 199506 h 1172829"/>
              <a:gd name="connsiteX67" fmla="*/ 407324 w 2086495"/>
              <a:gd name="connsiteY67" fmla="*/ 149629 h 1172829"/>
              <a:gd name="connsiteX68" fmla="*/ 374073 w 2086495"/>
              <a:gd name="connsiteY68" fmla="*/ 116378 h 1172829"/>
              <a:gd name="connsiteX69" fmla="*/ 324197 w 2086495"/>
              <a:gd name="connsiteY69" fmla="*/ 99753 h 1172829"/>
              <a:gd name="connsiteX70" fmla="*/ 299258 w 2086495"/>
              <a:gd name="connsiteY70" fmla="*/ 91440 h 1172829"/>
              <a:gd name="connsiteX71" fmla="*/ 274320 w 2086495"/>
              <a:gd name="connsiteY71" fmla="*/ 99753 h 1172829"/>
              <a:gd name="connsiteX72" fmla="*/ 249382 w 2086495"/>
              <a:gd name="connsiteY72" fmla="*/ 149629 h 1172829"/>
              <a:gd name="connsiteX73" fmla="*/ 232757 w 2086495"/>
              <a:gd name="connsiteY73" fmla="*/ 166255 h 1172829"/>
              <a:gd name="connsiteX74" fmla="*/ 207818 w 2086495"/>
              <a:gd name="connsiteY74" fmla="*/ 207818 h 1172829"/>
              <a:gd name="connsiteX75" fmla="*/ 182880 w 2086495"/>
              <a:gd name="connsiteY75" fmla="*/ 249382 h 1172829"/>
              <a:gd name="connsiteX76" fmla="*/ 166255 w 2086495"/>
              <a:gd name="connsiteY76" fmla="*/ 299258 h 1172829"/>
              <a:gd name="connsiteX77" fmla="*/ 133004 w 2086495"/>
              <a:gd name="connsiteY77" fmla="*/ 340822 h 1172829"/>
              <a:gd name="connsiteX78" fmla="*/ 99753 w 2086495"/>
              <a:gd name="connsiteY78" fmla="*/ 374073 h 1172829"/>
              <a:gd name="connsiteX79" fmla="*/ 58189 w 2086495"/>
              <a:gd name="connsiteY79" fmla="*/ 407324 h 1172829"/>
              <a:gd name="connsiteX80" fmla="*/ 41564 w 2086495"/>
              <a:gd name="connsiteY80" fmla="*/ 457200 h 1172829"/>
              <a:gd name="connsiteX81" fmla="*/ 33251 w 2086495"/>
              <a:gd name="connsiteY81" fmla="*/ 482138 h 1172829"/>
              <a:gd name="connsiteX82" fmla="*/ 16626 w 2086495"/>
              <a:gd name="connsiteY82" fmla="*/ 507076 h 1172829"/>
              <a:gd name="connsiteX83" fmla="*/ 0 w 2086495"/>
              <a:gd name="connsiteY83" fmla="*/ 573578 h 1172829"/>
              <a:gd name="connsiteX84" fmla="*/ 8313 w 2086495"/>
              <a:gd name="connsiteY84" fmla="*/ 689956 h 1172829"/>
              <a:gd name="connsiteX85" fmla="*/ 16626 w 2086495"/>
              <a:gd name="connsiteY85" fmla="*/ 714895 h 1172829"/>
              <a:gd name="connsiteX86" fmla="*/ 49877 w 2086495"/>
              <a:gd name="connsiteY86" fmla="*/ 764771 h 1172829"/>
              <a:gd name="connsiteX87" fmla="*/ 66502 w 2086495"/>
              <a:gd name="connsiteY87" fmla="*/ 814647 h 1172829"/>
              <a:gd name="connsiteX88" fmla="*/ 74815 w 2086495"/>
              <a:gd name="connsiteY88" fmla="*/ 839586 h 1172829"/>
              <a:gd name="connsiteX89" fmla="*/ 83128 w 2086495"/>
              <a:gd name="connsiteY89" fmla="*/ 864524 h 1172829"/>
              <a:gd name="connsiteX90" fmla="*/ 124691 w 2086495"/>
              <a:gd name="connsiteY90" fmla="*/ 922713 h 1172829"/>
              <a:gd name="connsiteX91" fmla="*/ 149629 w 2086495"/>
              <a:gd name="connsiteY91" fmla="*/ 931026 h 1172829"/>
              <a:gd name="connsiteX92" fmla="*/ 166255 w 2086495"/>
              <a:gd name="connsiteY92" fmla="*/ 947651 h 1172829"/>
              <a:gd name="connsiteX93" fmla="*/ 216131 w 2086495"/>
              <a:gd name="connsiteY93" fmla="*/ 964276 h 1172829"/>
              <a:gd name="connsiteX94" fmla="*/ 241069 w 2086495"/>
              <a:gd name="connsiteY94" fmla="*/ 972589 h 1172829"/>
              <a:gd name="connsiteX95" fmla="*/ 307571 w 2086495"/>
              <a:gd name="connsiteY95" fmla="*/ 989215 h 1172829"/>
              <a:gd name="connsiteX96" fmla="*/ 324197 w 2086495"/>
              <a:gd name="connsiteY96" fmla="*/ 1005840 h 1172829"/>
              <a:gd name="connsiteX97" fmla="*/ 374073 w 2086495"/>
              <a:gd name="connsiteY97" fmla="*/ 1022466 h 1172829"/>
              <a:gd name="connsiteX98" fmla="*/ 457200 w 2086495"/>
              <a:gd name="connsiteY98" fmla="*/ 1039091 h 1172829"/>
              <a:gd name="connsiteX99" fmla="*/ 548640 w 2086495"/>
              <a:gd name="connsiteY99" fmla="*/ 1047404 h 1172829"/>
              <a:gd name="connsiteX100" fmla="*/ 847898 w 2086495"/>
              <a:gd name="connsiteY100" fmla="*/ 1055716 h 1172829"/>
              <a:gd name="connsiteX101" fmla="*/ 897775 w 2086495"/>
              <a:gd name="connsiteY101" fmla="*/ 1072342 h 1172829"/>
              <a:gd name="connsiteX102" fmla="*/ 922713 w 2086495"/>
              <a:gd name="connsiteY102" fmla="*/ 1080655 h 1172829"/>
              <a:gd name="connsiteX103" fmla="*/ 980902 w 2086495"/>
              <a:gd name="connsiteY103" fmla="*/ 1097280 h 1172829"/>
              <a:gd name="connsiteX104" fmla="*/ 1047404 w 2086495"/>
              <a:gd name="connsiteY104" fmla="*/ 1147156 h 1172829"/>
              <a:gd name="connsiteX105" fmla="*/ 1088968 w 2086495"/>
              <a:gd name="connsiteY105" fmla="*/ 1155469 h 1172829"/>
              <a:gd name="connsiteX106" fmla="*/ 1163782 w 2086495"/>
              <a:gd name="connsiteY106" fmla="*/ 1147156 h 11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086495" h="1172829">
                <a:moveTo>
                  <a:pt x="1163782" y="1147156"/>
                </a:moveTo>
                <a:cubicBezTo>
                  <a:pt x="1185949" y="1149927"/>
                  <a:pt x="1201080" y="1169111"/>
                  <a:pt x="1221971" y="1172095"/>
                </a:cubicBezTo>
                <a:cubicBezTo>
                  <a:pt x="1248716" y="1175916"/>
                  <a:pt x="1279513" y="1163998"/>
                  <a:pt x="1305098" y="1155469"/>
                </a:cubicBezTo>
                <a:cubicBezTo>
                  <a:pt x="1310640" y="1149927"/>
                  <a:pt x="1314714" y="1142349"/>
                  <a:pt x="1321724" y="1138844"/>
                </a:cubicBezTo>
                <a:cubicBezTo>
                  <a:pt x="1337399" y="1131007"/>
                  <a:pt x="1354975" y="1127760"/>
                  <a:pt x="1371600" y="1122218"/>
                </a:cubicBezTo>
                <a:lnTo>
                  <a:pt x="1421477" y="1105593"/>
                </a:lnTo>
                <a:cubicBezTo>
                  <a:pt x="1429790" y="1102822"/>
                  <a:pt x="1439124" y="1102140"/>
                  <a:pt x="1446415" y="1097280"/>
                </a:cubicBezTo>
                <a:cubicBezTo>
                  <a:pt x="1454728" y="1091738"/>
                  <a:pt x="1463552" y="1086896"/>
                  <a:pt x="1471353" y="1080655"/>
                </a:cubicBezTo>
                <a:cubicBezTo>
                  <a:pt x="1477473" y="1075759"/>
                  <a:pt x="1481258" y="1068061"/>
                  <a:pt x="1487978" y="1064029"/>
                </a:cubicBezTo>
                <a:cubicBezTo>
                  <a:pt x="1540245" y="1032668"/>
                  <a:pt x="1486536" y="1098723"/>
                  <a:pt x="1562793" y="1022466"/>
                </a:cubicBezTo>
                <a:lnTo>
                  <a:pt x="1629295" y="955964"/>
                </a:lnTo>
                <a:lnTo>
                  <a:pt x="1662546" y="922713"/>
                </a:lnTo>
                <a:cubicBezTo>
                  <a:pt x="1670859" y="919942"/>
                  <a:pt x="1679647" y="918319"/>
                  <a:pt x="1687484" y="914400"/>
                </a:cubicBezTo>
                <a:cubicBezTo>
                  <a:pt x="1696420" y="909932"/>
                  <a:pt x="1703239" y="901710"/>
                  <a:pt x="1712422" y="897775"/>
                </a:cubicBezTo>
                <a:cubicBezTo>
                  <a:pt x="1722923" y="893275"/>
                  <a:pt x="1734730" y="892745"/>
                  <a:pt x="1745673" y="889462"/>
                </a:cubicBezTo>
                <a:cubicBezTo>
                  <a:pt x="1762459" y="884426"/>
                  <a:pt x="1795549" y="872836"/>
                  <a:pt x="1795549" y="872836"/>
                </a:cubicBezTo>
                <a:cubicBezTo>
                  <a:pt x="1866638" y="801751"/>
                  <a:pt x="1750776" y="912650"/>
                  <a:pt x="1837113" y="847898"/>
                </a:cubicBezTo>
                <a:cubicBezTo>
                  <a:pt x="1837136" y="847881"/>
                  <a:pt x="1883656" y="801355"/>
                  <a:pt x="1895302" y="789709"/>
                </a:cubicBezTo>
                <a:cubicBezTo>
                  <a:pt x="1900844" y="784167"/>
                  <a:pt x="1905407" y="777431"/>
                  <a:pt x="1911928" y="773084"/>
                </a:cubicBezTo>
                <a:cubicBezTo>
                  <a:pt x="1973851" y="731800"/>
                  <a:pt x="1897791" y="784863"/>
                  <a:pt x="1961804" y="731520"/>
                </a:cubicBezTo>
                <a:cubicBezTo>
                  <a:pt x="1969479" y="725124"/>
                  <a:pt x="1978429" y="720437"/>
                  <a:pt x="1986742" y="714895"/>
                </a:cubicBezTo>
                <a:cubicBezTo>
                  <a:pt x="1992284" y="706582"/>
                  <a:pt x="1996303" y="697021"/>
                  <a:pt x="2003368" y="689956"/>
                </a:cubicBezTo>
                <a:cubicBezTo>
                  <a:pt x="2010432" y="682892"/>
                  <a:pt x="2022065" y="681132"/>
                  <a:pt x="2028306" y="673331"/>
                </a:cubicBezTo>
                <a:cubicBezTo>
                  <a:pt x="2033780" y="666489"/>
                  <a:pt x="2033847" y="656706"/>
                  <a:pt x="2036618" y="648393"/>
                </a:cubicBezTo>
                <a:cubicBezTo>
                  <a:pt x="2042906" y="585519"/>
                  <a:pt x="2026030" y="577062"/>
                  <a:pt x="2061557" y="548640"/>
                </a:cubicBezTo>
                <a:cubicBezTo>
                  <a:pt x="2069358" y="542399"/>
                  <a:pt x="2078182" y="537557"/>
                  <a:pt x="2086495" y="532015"/>
                </a:cubicBezTo>
                <a:cubicBezTo>
                  <a:pt x="2083724" y="509848"/>
                  <a:pt x="2080792" y="487700"/>
                  <a:pt x="2078182" y="465513"/>
                </a:cubicBezTo>
                <a:cubicBezTo>
                  <a:pt x="2075250" y="440593"/>
                  <a:pt x="2073994" y="415448"/>
                  <a:pt x="2069869" y="390698"/>
                </a:cubicBezTo>
                <a:cubicBezTo>
                  <a:pt x="2068429" y="382055"/>
                  <a:pt x="2063964" y="374185"/>
                  <a:pt x="2061557" y="365760"/>
                </a:cubicBezTo>
                <a:cubicBezTo>
                  <a:pt x="2058418" y="354775"/>
                  <a:pt x="2056527" y="343452"/>
                  <a:pt x="2053244" y="332509"/>
                </a:cubicBezTo>
                <a:cubicBezTo>
                  <a:pt x="2048208" y="315723"/>
                  <a:pt x="2042160" y="299258"/>
                  <a:pt x="2036618" y="282633"/>
                </a:cubicBezTo>
                <a:cubicBezTo>
                  <a:pt x="2033847" y="274320"/>
                  <a:pt x="2034502" y="263891"/>
                  <a:pt x="2028306" y="257695"/>
                </a:cubicBezTo>
                <a:lnTo>
                  <a:pt x="2011680" y="241069"/>
                </a:lnTo>
                <a:cubicBezTo>
                  <a:pt x="1998412" y="201261"/>
                  <a:pt x="2009563" y="222326"/>
                  <a:pt x="1970117" y="182880"/>
                </a:cubicBezTo>
                <a:lnTo>
                  <a:pt x="1953491" y="166255"/>
                </a:lnTo>
                <a:cubicBezTo>
                  <a:pt x="1934681" y="109825"/>
                  <a:pt x="1961997" y="174761"/>
                  <a:pt x="1895302" y="108066"/>
                </a:cubicBezTo>
                <a:cubicBezTo>
                  <a:pt x="1884218" y="96982"/>
                  <a:pt x="1875093" y="83510"/>
                  <a:pt x="1862051" y="74815"/>
                </a:cubicBezTo>
                <a:cubicBezTo>
                  <a:pt x="1845426" y="63731"/>
                  <a:pt x="1826304" y="55693"/>
                  <a:pt x="1812175" y="41564"/>
                </a:cubicBezTo>
                <a:cubicBezTo>
                  <a:pt x="1796711" y="26100"/>
                  <a:pt x="1791585" y="18800"/>
                  <a:pt x="1770611" y="8313"/>
                </a:cubicBezTo>
                <a:cubicBezTo>
                  <a:pt x="1762774" y="4394"/>
                  <a:pt x="1753986" y="2771"/>
                  <a:pt x="1745673" y="0"/>
                </a:cubicBezTo>
                <a:cubicBezTo>
                  <a:pt x="1723506" y="2771"/>
                  <a:pt x="1700166" y="678"/>
                  <a:pt x="1679171" y="8313"/>
                </a:cubicBezTo>
                <a:cubicBezTo>
                  <a:pt x="1668123" y="12331"/>
                  <a:pt x="1661759" y="24220"/>
                  <a:pt x="1654233" y="33251"/>
                </a:cubicBezTo>
                <a:cubicBezTo>
                  <a:pt x="1601801" y="96170"/>
                  <a:pt x="1669352" y="26445"/>
                  <a:pt x="1620982" y="74815"/>
                </a:cubicBezTo>
                <a:cubicBezTo>
                  <a:pt x="1601216" y="134112"/>
                  <a:pt x="1629243" y="62423"/>
                  <a:pt x="1587731" y="124691"/>
                </a:cubicBezTo>
                <a:cubicBezTo>
                  <a:pt x="1582870" y="131982"/>
                  <a:pt x="1583926" y="142115"/>
                  <a:pt x="1579418" y="149629"/>
                </a:cubicBezTo>
                <a:cubicBezTo>
                  <a:pt x="1575386" y="156349"/>
                  <a:pt x="1567689" y="160135"/>
                  <a:pt x="1562793" y="166255"/>
                </a:cubicBezTo>
                <a:cubicBezTo>
                  <a:pt x="1556552" y="174056"/>
                  <a:pt x="1552670" y="183608"/>
                  <a:pt x="1546168" y="191193"/>
                </a:cubicBezTo>
                <a:cubicBezTo>
                  <a:pt x="1535967" y="203094"/>
                  <a:pt x="1524001" y="213360"/>
                  <a:pt x="1512917" y="224444"/>
                </a:cubicBezTo>
                <a:cubicBezTo>
                  <a:pt x="1507375" y="229986"/>
                  <a:pt x="1500638" y="234548"/>
                  <a:pt x="1496291" y="241069"/>
                </a:cubicBezTo>
                <a:cubicBezTo>
                  <a:pt x="1483946" y="259586"/>
                  <a:pt x="1479962" y="269096"/>
                  <a:pt x="1463040" y="282633"/>
                </a:cubicBezTo>
                <a:cubicBezTo>
                  <a:pt x="1455239" y="288874"/>
                  <a:pt x="1445903" y="293017"/>
                  <a:pt x="1438102" y="299258"/>
                </a:cubicBezTo>
                <a:cubicBezTo>
                  <a:pt x="1431982" y="304154"/>
                  <a:pt x="1428197" y="311852"/>
                  <a:pt x="1421477" y="315884"/>
                </a:cubicBezTo>
                <a:cubicBezTo>
                  <a:pt x="1403097" y="326912"/>
                  <a:pt x="1348984" y="330736"/>
                  <a:pt x="1338349" y="332509"/>
                </a:cubicBezTo>
                <a:cubicBezTo>
                  <a:pt x="1324413" y="334832"/>
                  <a:pt x="1310578" y="337757"/>
                  <a:pt x="1296786" y="340822"/>
                </a:cubicBezTo>
                <a:cubicBezTo>
                  <a:pt x="1259101" y="349197"/>
                  <a:pt x="1255096" y="351947"/>
                  <a:pt x="1213658" y="365760"/>
                </a:cubicBezTo>
                <a:lnTo>
                  <a:pt x="1188720" y="374073"/>
                </a:lnTo>
                <a:cubicBezTo>
                  <a:pt x="1180407" y="376844"/>
                  <a:pt x="1172456" y="381147"/>
                  <a:pt x="1163782" y="382386"/>
                </a:cubicBezTo>
                <a:lnTo>
                  <a:pt x="1105593" y="390698"/>
                </a:lnTo>
                <a:cubicBezTo>
                  <a:pt x="1064029" y="387927"/>
                  <a:pt x="1022351" y="386531"/>
                  <a:pt x="980902" y="382386"/>
                </a:cubicBezTo>
                <a:cubicBezTo>
                  <a:pt x="963312" y="380627"/>
                  <a:pt x="924602" y="370389"/>
                  <a:pt x="906088" y="365760"/>
                </a:cubicBezTo>
                <a:cubicBezTo>
                  <a:pt x="853353" y="313028"/>
                  <a:pt x="937926" y="391894"/>
                  <a:pt x="856211" y="340822"/>
                </a:cubicBezTo>
                <a:cubicBezTo>
                  <a:pt x="842919" y="332514"/>
                  <a:pt x="831655" y="320613"/>
                  <a:pt x="822960" y="307571"/>
                </a:cubicBezTo>
                <a:cubicBezTo>
                  <a:pt x="817418" y="299258"/>
                  <a:pt x="814807" y="287928"/>
                  <a:pt x="806335" y="282633"/>
                </a:cubicBezTo>
                <a:cubicBezTo>
                  <a:pt x="791474" y="273345"/>
                  <a:pt x="773084" y="271549"/>
                  <a:pt x="756458" y="266007"/>
                </a:cubicBezTo>
                <a:cubicBezTo>
                  <a:pt x="655249" y="232271"/>
                  <a:pt x="740208" y="257995"/>
                  <a:pt x="490451" y="249382"/>
                </a:cubicBezTo>
                <a:cubicBezTo>
                  <a:pt x="484909" y="243840"/>
                  <a:pt x="479946" y="237652"/>
                  <a:pt x="473826" y="232756"/>
                </a:cubicBezTo>
                <a:cubicBezTo>
                  <a:pt x="421382" y="190800"/>
                  <a:pt x="472415" y="239656"/>
                  <a:pt x="432262" y="199506"/>
                </a:cubicBezTo>
                <a:cubicBezTo>
                  <a:pt x="424216" y="175369"/>
                  <a:pt x="424903" y="170138"/>
                  <a:pt x="407324" y="149629"/>
                </a:cubicBezTo>
                <a:cubicBezTo>
                  <a:pt x="397123" y="137728"/>
                  <a:pt x="388943" y="121335"/>
                  <a:pt x="374073" y="116378"/>
                </a:cubicBezTo>
                <a:lnTo>
                  <a:pt x="324197" y="99753"/>
                </a:lnTo>
                <a:lnTo>
                  <a:pt x="299258" y="91440"/>
                </a:lnTo>
                <a:cubicBezTo>
                  <a:pt x="290945" y="94211"/>
                  <a:pt x="281162" y="94279"/>
                  <a:pt x="274320" y="99753"/>
                </a:cubicBezTo>
                <a:cubicBezTo>
                  <a:pt x="250067" y="119156"/>
                  <a:pt x="263282" y="126463"/>
                  <a:pt x="249382" y="149629"/>
                </a:cubicBezTo>
                <a:cubicBezTo>
                  <a:pt x="245350" y="156349"/>
                  <a:pt x="238299" y="160713"/>
                  <a:pt x="232757" y="166255"/>
                </a:cubicBezTo>
                <a:cubicBezTo>
                  <a:pt x="209206" y="236906"/>
                  <a:pt x="242053" y="150760"/>
                  <a:pt x="207818" y="207818"/>
                </a:cubicBezTo>
                <a:cubicBezTo>
                  <a:pt x="175443" y="261777"/>
                  <a:pt x="225009" y="207253"/>
                  <a:pt x="182880" y="249382"/>
                </a:cubicBezTo>
                <a:cubicBezTo>
                  <a:pt x="177338" y="266007"/>
                  <a:pt x="178647" y="286866"/>
                  <a:pt x="166255" y="299258"/>
                </a:cubicBezTo>
                <a:cubicBezTo>
                  <a:pt x="109658" y="355855"/>
                  <a:pt x="195923" y="267417"/>
                  <a:pt x="133004" y="340822"/>
                </a:cubicBezTo>
                <a:cubicBezTo>
                  <a:pt x="122803" y="352723"/>
                  <a:pt x="112795" y="365378"/>
                  <a:pt x="99753" y="374073"/>
                </a:cubicBezTo>
                <a:cubicBezTo>
                  <a:pt x="68294" y="395045"/>
                  <a:pt x="81879" y="383634"/>
                  <a:pt x="58189" y="407324"/>
                </a:cubicBezTo>
                <a:lnTo>
                  <a:pt x="41564" y="457200"/>
                </a:lnTo>
                <a:cubicBezTo>
                  <a:pt x="38793" y="465513"/>
                  <a:pt x="38111" y="474847"/>
                  <a:pt x="33251" y="482138"/>
                </a:cubicBezTo>
                <a:cubicBezTo>
                  <a:pt x="27709" y="490451"/>
                  <a:pt x="21094" y="498140"/>
                  <a:pt x="16626" y="507076"/>
                </a:cubicBezTo>
                <a:cubicBezTo>
                  <a:pt x="8106" y="524117"/>
                  <a:pt x="3162" y="557769"/>
                  <a:pt x="0" y="573578"/>
                </a:cubicBezTo>
                <a:cubicBezTo>
                  <a:pt x="2771" y="612371"/>
                  <a:pt x="3769" y="651331"/>
                  <a:pt x="8313" y="689956"/>
                </a:cubicBezTo>
                <a:cubicBezTo>
                  <a:pt x="9337" y="698659"/>
                  <a:pt x="12370" y="707235"/>
                  <a:pt x="16626" y="714895"/>
                </a:cubicBezTo>
                <a:cubicBezTo>
                  <a:pt x="26330" y="732362"/>
                  <a:pt x="49877" y="764771"/>
                  <a:pt x="49877" y="764771"/>
                </a:cubicBezTo>
                <a:lnTo>
                  <a:pt x="66502" y="814647"/>
                </a:lnTo>
                <a:lnTo>
                  <a:pt x="74815" y="839586"/>
                </a:lnTo>
                <a:lnTo>
                  <a:pt x="83128" y="864524"/>
                </a:lnTo>
                <a:cubicBezTo>
                  <a:pt x="90885" y="887795"/>
                  <a:pt x="95104" y="912850"/>
                  <a:pt x="124691" y="922713"/>
                </a:cubicBezTo>
                <a:lnTo>
                  <a:pt x="149629" y="931026"/>
                </a:lnTo>
                <a:cubicBezTo>
                  <a:pt x="155171" y="936568"/>
                  <a:pt x="159245" y="944146"/>
                  <a:pt x="166255" y="947651"/>
                </a:cubicBezTo>
                <a:cubicBezTo>
                  <a:pt x="181930" y="955488"/>
                  <a:pt x="199506" y="958734"/>
                  <a:pt x="216131" y="964276"/>
                </a:cubicBezTo>
                <a:cubicBezTo>
                  <a:pt x="224444" y="967047"/>
                  <a:pt x="232477" y="970871"/>
                  <a:pt x="241069" y="972589"/>
                </a:cubicBezTo>
                <a:cubicBezTo>
                  <a:pt x="291225" y="982620"/>
                  <a:pt x="269229" y="976434"/>
                  <a:pt x="307571" y="989215"/>
                </a:cubicBezTo>
                <a:cubicBezTo>
                  <a:pt x="313113" y="994757"/>
                  <a:pt x="317187" y="1002335"/>
                  <a:pt x="324197" y="1005840"/>
                </a:cubicBezTo>
                <a:cubicBezTo>
                  <a:pt x="339872" y="1013677"/>
                  <a:pt x="357448" y="1016924"/>
                  <a:pt x="374073" y="1022466"/>
                </a:cubicBezTo>
                <a:cubicBezTo>
                  <a:pt x="413322" y="1035549"/>
                  <a:pt x="399901" y="1032724"/>
                  <a:pt x="457200" y="1039091"/>
                </a:cubicBezTo>
                <a:cubicBezTo>
                  <a:pt x="487618" y="1042471"/>
                  <a:pt x="518062" y="1046103"/>
                  <a:pt x="548640" y="1047404"/>
                </a:cubicBezTo>
                <a:cubicBezTo>
                  <a:pt x="648341" y="1051646"/>
                  <a:pt x="748145" y="1052945"/>
                  <a:pt x="847898" y="1055716"/>
                </a:cubicBezTo>
                <a:lnTo>
                  <a:pt x="897775" y="1072342"/>
                </a:lnTo>
                <a:cubicBezTo>
                  <a:pt x="906088" y="1075113"/>
                  <a:pt x="914212" y="1078530"/>
                  <a:pt x="922713" y="1080655"/>
                </a:cubicBezTo>
                <a:cubicBezTo>
                  <a:pt x="964465" y="1091092"/>
                  <a:pt x="945126" y="1085354"/>
                  <a:pt x="980902" y="1097280"/>
                </a:cubicBezTo>
                <a:cubicBezTo>
                  <a:pt x="998753" y="1115131"/>
                  <a:pt x="1023904" y="1142456"/>
                  <a:pt x="1047404" y="1147156"/>
                </a:cubicBezTo>
                <a:cubicBezTo>
                  <a:pt x="1061259" y="1149927"/>
                  <a:pt x="1075201" y="1152292"/>
                  <a:pt x="1088968" y="1155469"/>
                </a:cubicBezTo>
                <a:cubicBezTo>
                  <a:pt x="1166836" y="1173439"/>
                  <a:pt x="1141615" y="1144385"/>
                  <a:pt x="1163782" y="1147156"/>
                </a:cubicBezTo>
                <a:close/>
              </a:path>
            </a:pathLst>
          </a:cu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2E1FAB97-AC5C-0748-AEC0-E4E3CF92F6AA}"/>
              </a:ext>
            </a:extLst>
          </p:cNvPr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21DF294-ECA7-DA4D-8C03-26381EBC1CDC}"/>
              </a:ext>
            </a:extLst>
          </p:cNvPr>
          <p:cNvSpPr/>
          <p:nvPr/>
        </p:nvSpPr>
        <p:spPr>
          <a:xfrm>
            <a:off x="-423321" y="669665"/>
            <a:ext cx="917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Non-circumscribed, homogenous moderate hypointense lesions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9078532-D605-8641-B927-555C8A4E8C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01158" y="4116224"/>
            <a:ext cx="2279791" cy="46166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Organised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Chaos</a:t>
            </a:r>
          </a:p>
        </p:txBody>
      </p:sp>
    </p:spTree>
    <p:extLst>
      <p:ext uri="{BB962C8B-B14F-4D97-AF65-F5344CB8AC3E}">
        <p14:creationId xmlns:p14="http://schemas.microsoft.com/office/powerpoint/2010/main" val="24716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0">
            <a:extLst>
              <a:ext uri="{FF2B5EF4-FFF2-40B4-BE49-F238E27FC236}">
                <a16:creationId xmlns:a16="http://schemas.microsoft.com/office/drawing/2014/main" id="{1C0B8A86-6F4B-394B-9812-F9B40FD2B97B}"/>
              </a:ext>
            </a:extLst>
          </p:cNvPr>
          <p:cNvSpPr/>
          <p:nvPr/>
        </p:nvSpPr>
        <p:spPr>
          <a:xfrm>
            <a:off x="1107127" y="65726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4" b="7535"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Vrije vorm 1">
            <a:extLst>
              <a:ext uri="{FF2B5EF4-FFF2-40B4-BE49-F238E27FC236}">
                <a16:creationId xmlns:a16="http://schemas.microsoft.com/office/drawing/2014/main" id="{067CFF65-85F9-5B41-91FF-7CD0320C22F4}"/>
              </a:ext>
            </a:extLst>
          </p:cNvPr>
          <p:cNvSpPr/>
          <p:nvPr/>
        </p:nvSpPr>
        <p:spPr>
          <a:xfrm>
            <a:off x="3649287" y="2527069"/>
            <a:ext cx="2086495" cy="1172829"/>
          </a:xfrm>
          <a:custGeom>
            <a:avLst/>
            <a:gdLst>
              <a:gd name="connsiteX0" fmla="*/ 1163782 w 2086495"/>
              <a:gd name="connsiteY0" fmla="*/ 1147156 h 1172829"/>
              <a:gd name="connsiteX1" fmla="*/ 1221971 w 2086495"/>
              <a:gd name="connsiteY1" fmla="*/ 1172095 h 1172829"/>
              <a:gd name="connsiteX2" fmla="*/ 1305098 w 2086495"/>
              <a:gd name="connsiteY2" fmla="*/ 1155469 h 1172829"/>
              <a:gd name="connsiteX3" fmla="*/ 1321724 w 2086495"/>
              <a:gd name="connsiteY3" fmla="*/ 1138844 h 1172829"/>
              <a:gd name="connsiteX4" fmla="*/ 1371600 w 2086495"/>
              <a:gd name="connsiteY4" fmla="*/ 1122218 h 1172829"/>
              <a:gd name="connsiteX5" fmla="*/ 1421477 w 2086495"/>
              <a:gd name="connsiteY5" fmla="*/ 1105593 h 1172829"/>
              <a:gd name="connsiteX6" fmla="*/ 1446415 w 2086495"/>
              <a:gd name="connsiteY6" fmla="*/ 1097280 h 1172829"/>
              <a:gd name="connsiteX7" fmla="*/ 1471353 w 2086495"/>
              <a:gd name="connsiteY7" fmla="*/ 1080655 h 1172829"/>
              <a:gd name="connsiteX8" fmla="*/ 1487978 w 2086495"/>
              <a:gd name="connsiteY8" fmla="*/ 1064029 h 1172829"/>
              <a:gd name="connsiteX9" fmla="*/ 1562793 w 2086495"/>
              <a:gd name="connsiteY9" fmla="*/ 1022466 h 1172829"/>
              <a:gd name="connsiteX10" fmla="*/ 1629295 w 2086495"/>
              <a:gd name="connsiteY10" fmla="*/ 955964 h 1172829"/>
              <a:gd name="connsiteX11" fmla="*/ 1662546 w 2086495"/>
              <a:gd name="connsiteY11" fmla="*/ 922713 h 1172829"/>
              <a:gd name="connsiteX12" fmla="*/ 1687484 w 2086495"/>
              <a:gd name="connsiteY12" fmla="*/ 914400 h 1172829"/>
              <a:gd name="connsiteX13" fmla="*/ 1712422 w 2086495"/>
              <a:gd name="connsiteY13" fmla="*/ 897775 h 1172829"/>
              <a:gd name="connsiteX14" fmla="*/ 1745673 w 2086495"/>
              <a:gd name="connsiteY14" fmla="*/ 889462 h 1172829"/>
              <a:gd name="connsiteX15" fmla="*/ 1795549 w 2086495"/>
              <a:gd name="connsiteY15" fmla="*/ 872836 h 1172829"/>
              <a:gd name="connsiteX16" fmla="*/ 1837113 w 2086495"/>
              <a:gd name="connsiteY16" fmla="*/ 847898 h 1172829"/>
              <a:gd name="connsiteX17" fmla="*/ 1895302 w 2086495"/>
              <a:gd name="connsiteY17" fmla="*/ 789709 h 1172829"/>
              <a:gd name="connsiteX18" fmla="*/ 1911928 w 2086495"/>
              <a:gd name="connsiteY18" fmla="*/ 773084 h 1172829"/>
              <a:gd name="connsiteX19" fmla="*/ 1961804 w 2086495"/>
              <a:gd name="connsiteY19" fmla="*/ 731520 h 1172829"/>
              <a:gd name="connsiteX20" fmla="*/ 1986742 w 2086495"/>
              <a:gd name="connsiteY20" fmla="*/ 714895 h 1172829"/>
              <a:gd name="connsiteX21" fmla="*/ 2003368 w 2086495"/>
              <a:gd name="connsiteY21" fmla="*/ 689956 h 1172829"/>
              <a:gd name="connsiteX22" fmla="*/ 2028306 w 2086495"/>
              <a:gd name="connsiteY22" fmla="*/ 673331 h 1172829"/>
              <a:gd name="connsiteX23" fmla="*/ 2036618 w 2086495"/>
              <a:gd name="connsiteY23" fmla="*/ 648393 h 1172829"/>
              <a:gd name="connsiteX24" fmla="*/ 2061557 w 2086495"/>
              <a:gd name="connsiteY24" fmla="*/ 548640 h 1172829"/>
              <a:gd name="connsiteX25" fmla="*/ 2086495 w 2086495"/>
              <a:gd name="connsiteY25" fmla="*/ 532015 h 1172829"/>
              <a:gd name="connsiteX26" fmla="*/ 2078182 w 2086495"/>
              <a:gd name="connsiteY26" fmla="*/ 465513 h 1172829"/>
              <a:gd name="connsiteX27" fmla="*/ 2069869 w 2086495"/>
              <a:gd name="connsiteY27" fmla="*/ 390698 h 1172829"/>
              <a:gd name="connsiteX28" fmla="*/ 2061557 w 2086495"/>
              <a:gd name="connsiteY28" fmla="*/ 365760 h 1172829"/>
              <a:gd name="connsiteX29" fmla="*/ 2053244 w 2086495"/>
              <a:gd name="connsiteY29" fmla="*/ 332509 h 1172829"/>
              <a:gd name="connsiteX30" fmla="*/ 2036618 w 2086495"/>
              <a:gd name="connsiteY30" fmla="*/ 282633 h 1172829"/>
              <a:gd name="connsiteX31" fmla="*/ 2028306 w 2086495"/>
              <a:gd name="connsiteY31" fmla="*/ 257695 h 1172829"/>
              <a:gd name="connsiteX32" fmla="*/ 2011680 w 2086495"/>
              <a:gd name="connsiteY32" fmla="*/ 241069 h 1172829"/>
              <a:gd name="connsiteX33" fmla="*/ 1970117 w 2086495"/>
              <a:gd name="connsiteY33" fmla="*/ 182880 h 1172829"/>
              <a:gd name="connsiteX34" fmla="*/ 1953491 w 2086495"/>
              <a:gd name="connsiteY34" fmla="*/ 166255 h 1172829"/>
              <a:gd name="connsiteX35" fmla="*/ 1895302 w 2086495"/>
              <a:gd name="connsiteY35" fmla="*/ 108066 h 1172829"/>
              <a:gd name="connsiteX36" fmla="*/ 1862051 w 2086495"/>
              <a:gd name="connsiteY36" fmla="*/ 74815 h 1172829"/>
              <a:gd name="connsiteX37" fmla="*/ 1812175 w 2086495"/>
              <a:gd name="connsiteY37" fmla="*/ 41564 h 1172829"/>
              <a:gd name="connsiteX38" fmla="*/ 1770611 w 2086495"/>
              <a:gd name="connsiteY38" fmla="*/ 8313 h 1172829"/>
              <a:gd name="connsiteX39" fmla="*/ 1745673 w 2086495"/>
              <a:gd name="connsiteY39" fmla="*/ 0 h 1172829"/>
              <a:gd name="connsiteX40" fmla="*/ 1679171 w 2086495"/>
              <a:gd name="connsiteY40" fmla="*/ 8313 h 1172829"/>
              <a:gd name="connsiteX41" fmla="*/ 1654233 w 2086495"/>
              <a:gd name="connsiteY41" fmla="*/ 33251 h 1172829"/>
              <a:gd name="connsiteX42" fmla="*/ 1620982 w 2086495"/>
              <a:gd name="connsiteY42" fmla="*/ 74815 h 1172829"/>
              <a:gd name="connsiteX43" fmla="*/ 1587731 w 2086495"/>
              <a:gd name="connsiteY43" fmla="*/ 124691 h 1172829"/>
              <a:gd name="connsiteX44" fmla="*/ 1579418 w 2086495"/>
              <a:gd name="connsiteY44" fmla="*/ 149629 h 1172829"/>
              <a:gd name="connsiteX45" fmla="*/ 1562793 w 2086495"/>
              <a:gd name="connsiteY45" fmla="*/ 166255 h 1172829"/>
              <a:gd name="connsiteX46" fmla="*/ 1546168 w 2086495"/>
              <a:gd name="connsiteY46" fmla="*/ 191193 h 1172829"/>
              <a:gd name="connsiteX47" fmla="*/ 1512917 w 2086495"/>
              <a:gd name="connsiteY47" fmla="*/ 224444 h 1172829"/>
              <a:gd name="connsiteX48" fmla="*/ 1496291 w 2086495"/>
              <a:gd name="connsiteY48" fmla="*/ 241069 h 1172829"/>
              <a:gd name="connsiteX49" fmla="*/ 1463040 w 2086495"/>
              <a:gd name="connsiteY49" fmla="*/ 282633 h 1172829"/>
              <a:gd name="connsiteX50" fmla="*/ 1438102 w 2086495"/>
              <a:gd name="connsiteY50" fmla="*/ 299258 h 1172829"/>
              <a:gd name="connsiteX51" fmla="*/ 1421477 w 2086495"/>
              <a:gd name="connsiteY51" fmla="*/ 315884 h 1172829"/>
              <a:gd name="connsiteX52" fmla="*/ 1338349 w 2086495"/>
              <a:gd name="connsiteY52" fmla="*/ 332509 h 1172829"/>
              <a:gd name="connsiteX53" fmla="*/ 1296786 w 2086495"/>
              <a:gd name="connsiteY53" fmla="*/ 340822 h 1172829"/>
              <a:gd name="connsiteX54" fmla="*/ 1213658 w 2086495"/>
              <a:gd name="connsiteY54" fmla="*/ 365760 h 1172829"/>
              <a:gd name="connsiteX55" fmla="*/ 1188720 w 2086495"/>
              <a:gd name="connsiteY55" fmla="*/ 374073 h 1172829"/>
              <a:gd name="connsiteX56" fmla="*/ 1163782 w 2086495"/>
              <a:gd name="connsiteY56" fmla="*/ 382386 h 1172829"/>
              <a:gd name="connsiteX57" fmla="*/ 1105593 w 2086495"/>
              <a:gd name="connsiteY57" fmla="*/ 390698 h 1172829"/>
              <a:gd name="connsiteX58" fmla="*/ 980902 w 2086495"/>
              <a:gd name="connsiteY58" fmla="*/ 382386 h 1172829"/>
              <a:gd name="connsiteX59" fmla="*/ 906088 w 2086495"/>
              <a:gd name="connsiteY59" fmla="*/ 365760 h 1172829"/>
              <a:gd name="connsiteX60" fmla="*/ 856211 w 2086495"/>
              <a:gd name="connsiteY60" fmla="*/ 340822 h 1172829"/>
              <a:gd name="connsiteX61" fmla="*/ 822960 w 2086495"/>
              <a:gd name="connsiteY61" fmla="*/ 307571 h 1172829"/>
              <a:gd name="connsiteX62" fmla="*/ 806335 w 2086495"/>
              <a:gd name="connsiteY62" fmla="*/ 282633 h 1172829"/>
              <a:gd name="connsiteX63" fmla="*/ 756458 w 2086495"/>
              <a:gd name="connsiteY63" fmla="*/ 266007 h 1172829"/>
              <a:gd name="connsiteX64" fmla="*/ 490451 w 2086495"/>
              <a:gd name="connsiteY64" fmla="*/ 249382 h 1172829"/>
              <a:gd name="connsiteX65" fmla="*/ 473826 w 2086495"/>
              <a:gd name="connsiteY65" fmla="*/ 232756 h 1172829"/>
              <a:gd name="connsiteX66" fmla="*/ 432262 w 2086495"/>
              <a:gd name="connsiteY66" fmla="*/ 199506 h 1172829"/>
              <a:gd name="connsiteX67" fmla="*/ 407324 w 2086495"/>
              <a:gd name="connsiteY67" fmla="*/ 149629 h 1172829"/>
              <a:gd name="connsiteX68" fmla="*/ 374073 w 2086495"/>
              <a:gd name="connsiteY68" fmla="*/ 116378 h 1172829"/>
              <a:gd name="connsiteX69" fmla="*/ 324197 w 2086495"/>
              <a:gd name="connsiteY69" fmla="*/ 99753 h 1172829"/>
              <a:gd name="connsiteX70" fmla="*/ 299258 w 2086495"/>
              <a:gd name="connsiteY70" fmla="*/ 91440 h 1172829"/>
              <a:gd name="connsiteX71" fmla="*/ 274320 w 2086495"/>
              <a:gd name="connsiteY71" fmla="*/ 99753 h 1172829"/>
              <a:gd name="connsiteX72" fmla="*/ 249382 w 2086495"/>
              <a:gd name="connsiteY72" fmla="*/ 149629 h 1172829"/>
              <a:gd name="connsiteX73" fmla="*/ 232757 w 2086495"/>
              <a:gd name="connsiteY73" fmla="*/ 166255 h 1172829"/>
              <a:gd name="connsiteX74" fmla="*/ 207818 w 2086495"/>
              <a:gd name="connsiteY74" fmla="*/ 207818 h 1172829"/>
              <a:gd name="connsiteX75" fmla="*/ 182880 w 2086495"/>
              <a:gd name="connsiteY75" fmla="*/ 249382 h 1172829"/>
              <a:gd name="connsiteX76" fmla="*/ 166255 w 2086495"/>
              <a:gd name="connsiteY76" fmla="*/ 299258 h 1172829"/>
              <a:gd name="connsiteX77" fmla="*/ 133004 w 2086495"/>
              <a:gd name="connsiteY77" fmla="*/ 340822 h 1172829"/>
              <a:gd name="connsiteX78" fmla="*/ 99753 w 2086495"/>
              <a:gd name="connsiteY78" fmla="*/ 374073 h 1172829"/>
              <a:gd name="connsiteX79" fmla="*/ 58189 w 2086495"/>
              <a:gd name="connsiteY79" fmla="*/ 407324 h 1172829"/>
              <a:gd name="connsiteX80" fmla="*/ 41564 w 2086495"/>
              <a:gd name="connsiteY80" fmla="*/ 457200 h 1172829"/>
              <a:gd name="connsiteX81" fmla="*/ 33251 w 2086495"/>
              <a:gd name="connsiteY81" fmla="*/ 482138 h 1172829"/>
              <a:gd name="connsiteX82" fmla="*/ 16626 w 2086495"/>
              <a:gd name="connsiteY82" fmla="*/ 507076 h 1172829"/>
              <a:gd name="connsiteX83" fmla="*/ 0 w 2086495"/>
              <a:gd name="connsiteY83" fmla="*/ 573578 h 1172829"/>
              <a:gd name="connsiteX84" fmla="*/ 8313 w 2086495"/>
              <a:gd name="connsiteY84" fmla="*/ 689956 h 1172829"/>
              <a:gd name="connsiteX85" fmla="*/ 16626 w 2086495"/>
              <a:gd name="connsiteY85" fmla="*/ 714895 h 1172829"/>
              <a:gd name="connsiteX86" fmla="*/ 49877 w 2086495"/>
              <a:gd name="connsiteY86" fmla="*/ 764771 h 1172829"/>
              <a:gd name="connsiteX87" fmla="*/ 66502 w 2086495"/>
              <a:gd name="connsiteY87" fmla="*/ 814647 h 1172829"/>
              <a:gd name="connsiteX88" fmla="*/ 74815 w 2086495"/>
              <a:gd name="connsiteY88" fmla="*/ 839586 h 1172829"/>
              <a:gd name="connsiteX89" fmla="*/ 83128 w 2086495"/>
              <a:gd name="connsiteY89" fmla="*/ 864524 h 1172829"/>
              <a:gd name="connsiteX90" fmla="*/ 124691 w 2086495"/>
              <a:gd name="connsiteY90" fmla="*/ 922713 h 1172829"/>
              <a:gd name="connsiteX91" fmla="*/ 149629 w 2086495"/>
              <a:gd name="connsiteY91" fmla="*/ 931026 h 1172829"/>
              <a:gd name="connsiteX92" fmla="*/ 166255 w 2086495"/>
              <a:gd name="connsiteY92" fmla="*/ 947651 h 1172829"/>
              <a:gd name="connsiteX93" fmla="*/ 216131 w 2086495"/>
              <a:gd name="connsiteY93" fmla="*/ 964276 h 1172829"/>
              <a:gd name="connsiteX94" fmla="*/ 241069 w 2086495"/>
              <a:gd name="connsiteY94" fmla="*/ 972589 h 1172829"/>
              <a:gd name="connsiteX95" fmla="*/ 307571 w 2086495"/>
              <a:gd name="connsiteY95" fmla="*/ 989215 h 1172829"/>
              <a:gd name="connsiteX96" fmla="*/ 324197 w 2086495"/>
              <a:gd name="connsiteY96" fmla="*/ 1005840 h 1172829"/>
              <a:gd name="connsiteX97" fmla="*/ 374073 w 2086495"/>
              <a:gd name="connsiteY97" fmla="*/ 1022466 h 1172829"/>
              <a:gd name="connsiteX98" fmla="*/ 457200 w 2086495"/>
              <a:gd name="connsiteY98" fmla="*/ 1039091 h 1172829"/>
              <a:gd name="connsiteX99" fmla="*/ 548640 w 2086495"/>
              <a:gd name="connsiteY99" fmla="*/ 1047404 h 1172829"/>
              <a:gd name="connsiteX100" fmla="*/ 847898 w 2086495"/>
              <a:gd name="connsiteY100" fmla="*/ 1055716 h 1172829"/>
              <a:gd name="connsiteX101" fmla="*/ 897775 w 2086495"/>
              <a:gd name="connsiteY101" fmla="*/ 1072342 h 1172829"/>
              <a:gd name="connsiteX102" fmla="*/ 922713 w 2086495"/>
              <a:gd name="connsiteY102" fmla="*/ 1080655 h 1172829"/>
              <a:gd name="connsiteX103" fmla="*/ 980902 w 2086495"/>
              <a:gd name="connsiteY103" fmla="*/ 1097280 h 1172829"/>
              <a:gd name="connsiteX104" fmla="*/ 1047404 w 2086495"/>
              <a:gd name="connsiteY104" fmla="*/ 1147156 h 1172829"/>
              <a:gd name="connsiteX105" fmla="*/ 1088968 w 2086495"/>
              <a:gd name="connsiteY105" fmla="*/ 1155469 h 1172829"/>
              <a:gd name="connsiteX106" fmla="*/ 1163782 w 2086495"/>
              <a:gd name="connsiteY106" fmla="*/ 1147156 h 11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086495" h="1172829">
                <a:moveTo>
                  <a:pt x="1163782" y="1147156"/>
                </a:moveTo>
                <a:cubicBezTo>
                  <a:pt x="1185949" y="1149927"/>
                  <a:pt x="1201080" y="1169111"/>
                  <a:pt x="1221971" y="1172095"/>
                </a:cubicBezTo>
                <a:cubicBezTo>
                  <a:pt x="1248716" y="1175916"/>
                  <a:pt x="1279513" y="1163998"/>
                  <a:pt x="1305098" y="1155469"/>
                </a:cubicBezTo>
                <a:cubicBezTo>
                  <a:pt x="1310640" y="1149927"/>
                  <a:pt x="1314714" y="1142349"/>
                  <a:pt x="1321724" y="1138844"/>
                </a:cubicBezTo>
                <a:cubicBezTo>
                  <a:pt x="1337399" y="1131007"/>
                  <a:pt x="1354975" y="1127760"/>
                  <a:pt x="1371600" y="1122218"/>
                </a:cubicBezTo>
                <a:lnTo>
                  <a:pt x="1421477" y="1105593"/>
                </a:lnTo>
                <a:cubicBezTo>
                  <a:pt x="1429790" y="1102822"/>
                  <a:pt x="1439124" y="1102140"/>
                  <a:pt x="1446415" y="1097280"/>
                </a:cubicBezTo>
                <a:cubicBezTo>
                  <a:pt x="1454728" y="1091738"/>
                  <a:pt x="1463552" y="1086896"/>
                  <a:pt x="1471353" y="1080655"/>
                </a:cubicBezTo>
                <a:cubicBezTo>
                  <a:pt x="1477473" y="1075759"/>
                  <a:pt x="1481258" y="1068061"/>
                  <a:pt x="1487978" y="1064029"/>
                </a:cubicBezTo>
                <a:cubicBezTo>
                  <a:pt x="1540245" y="1032668"/>
                  <a:pt x="1486536" y="1098723"/>
                  <a:pt x="1562793" y="1022466"/>
                </a:cubicBezTo>
                <a:lnTo>
                  <a:pt x="1629295" y="955964"/>
                </a:lnTo>
                <a:lnTo>
                  <a:pt x="1662546" y="922713"/>
                </a:lnTo>
                <a:cubicBezTo>
                  <a:pt x="1670859" y="919942"/>
                  <a:pt x="1679647" y="918319"/>
                  <a:pt x="1687484" y="914400"/>
                </a:cubicBezTo>
                <a:cubicBezTo>
                  <a:pt x="1696420" y="909932"/>
                  <a:pt x="1703239" y="901710"/>
                  <a:pt x="1712422" y="897775"/>
                </a:cubicBezTo>
                <a:cubicBezTo>
                  <a:pt x="1722923" y="893275"/>
                  <a:pt x="1734730" y="892745"/>
                  <a:pt x="1745673" y="889462"/>
                </a:cubicBezTo>
                <a:cubicBezTo>
                  <a:pt x="1762459" y="884426"/>
                  <a:pt x="1795549" y="872836"/>
                  <a:pt x="1795549" y="872836"/>
                </a:cubicBezTo>
                <a:cubicBezTo>
                  <a:pt x="1866638" y="801751"/>
                  <a:pt x="1750776" y="912650"/>
                  <a:pt x="1837113" y="847898"/>
                </a:cubicBezTo>
                <a:cubicBezTo>
                  <a:pt x="1837136" y="847881"/>
                  <a:pt x="1883656" y="801355"/>
                  <a:pt x="1895302" y="789709"/>
                </a:cubicBezTo>
                <a:cubicBezTo>
                  <a:pt x="1900844" y="784167"/>
                  <a:pt x="1905407" y="777431"/>
                  <a:pt x="1911928" y="773084"/>
                </a:cubicBezTo>
                <a:cubicBezTo>
                  <a:pt x="1973851" y="731800"/>
                  <a:pt x="1897791" y="784863"/>
                  <a:pt x="1961804" y="731520"/>
                </a:cubicBezTo>
                <a:cubicBezTo>
                  <a:pt x="1969479" y="725124"/>
                  <a:pt x="1978429" y="720437"/>
                  <a:pt x="1986742" y="714895"/>
                </a:cubicBezTo>
                <a:cubicBezTo>
                  <a:pt x="1992284" y="706582"/>
                  <a:pt x="1996303" y="697021"/>
                  <a:pt x="2003368" y="689956"/>
                </a:cubicBezTo>
                <a:cubicBezTo>
                  <a:pt x="2010432" y="682892"/>
                  <a:pt x="2022065" y="681132"/>
                  <a:pt x="2028306" y="673331"/>
                </a:cubicBezTo>
                <a:cubicBezTo>
                  <a:pt x="2033780" y="666489"/>
                  <a:pt x="2033847" y="656706"/>
                  <a:pt x="2036618" y="648393"/>
                </a:cubicBezTo>
                <a:cubicBezTo>
                  <a:pt x="2042906" y="585519"/>
                  <a:pt x="2026030" y="577062"/>
                  <a:pt x="2061557" y="548640"/>
                </a:cubicBezTo>
                <a:cubicBezTo>
                  <a:pt x="2069358" y="542399"/>
                  <a:pt x="2078182" y="537557"/>
                  <a:pt x="2086495" y="532015"/>
                </a:cubicBezTo>
                <a:cubicBezTo>
                  <a:pt x="2083724" y="509848"/>
                  <a:pt x="2080792" y="487700"/>
                  <a:pt x="2078182" y="465513"/>
                </a:cubicBezTo>
                <a:cubicBezTo>
                  <a:pt x="2075250" y="440593"/>
                  <a:pt x="2073994" y="415448"/>
                  <a:pt x="2069869" y="390698"/>
                </a:cubicBezTo>
                <a:cubicBezTo>
                  <a:pt x="2068429" y="382055"/>
                  <a:pt x="2063964" y="374185"/>
                  <a:pt x="2061557" y="365760"/>
                </a:cubicBezTo>
                <a:cubicBezTo>
                  <a:pt x="2058418" y="354775"/>
                  <a:pt x="2056527" y="343452"/>
                  <a:pt x="2053244" y="332509"/>
                </a:cubicBezTo>
                <a:cubicBezTo>
                  <a:pt x="2048208" y="315723"/>
                  <a:pt x="2042160" y="299258"/>
                  <a:pt x="2036618" y="282633"/>
                </a:cubicBezTo>
                <a:cubicBezTo>
                  <a:pt x="2033847" y="274320"/>
                  <a:pt x="2034502" y="263891"/>
                  <a:pt x="2028306" y="257695"/>
                </a:cubicBezTo>
                <a:lnTo>
                  <a:pt x="2011680" y="241069"/>
                </a:lnTo>
                <a:cubicBezTo>
                  <a:pt x="1998412" y="201261"/>
                  <a:pt x="2009563" y="222326"/>
                  <a:pt x="1970117" y="182880"/>
                </a:cubicBezTo>
                <a:lnTo>
                  <a:pt x="1953491" y="166255"/>
                </a:lnTo>
                <a:cubicBezTo>
                  <a:pt x="1934681" y="109825"/>
                  <a:pt x="1961997" y="174761"/>
                  <a:pt x="1895302" y="108066"/>
                </a:cubicBezTo>
                <a:cubicBezTo>
                  <a:pt x="1884218" y="96982"/>
                  <a:pt x="1875093" y="83510"/>
                  <a:pt x="1862051" y="74815"/>
                </a:cubicBezTo>
                <a:cubicBezTo>
                  <a:pt x="1845426" y="63731"/>
                  <a:pt x="1826304" y="55693"/>
                  <a:pt x="1812175" y="41564"/>
                </a:cubicBezTo>
                <a:cubicBezTo>
                  <a:pt x="1796711" y="26100"/>
                  <a:pt x="1791585" y="18800"/>
                  <a:pt x="1770611" y="8313"/>
                </a:cubicBezTo>
                <a:cubicBezTo>
                  <a:pt x="1762774" y="4394"/>
                  <a:pt x="1753986" y="2771"/>
                  <a:pt x="1745673" y="0"/>
                </a:cubicBezTo>
                <a:cubicBezTo>
                  <a:pt x="1723506" y="2771"/>
                  <a:pt x="1700166" y="678"/>
                  <a:pt x="1679171" y="8313"/>
                </a:cubicBezTo>
                <a:cubicBezTo>
                  <a:pt x="1668123" y="12331"/>
                  <a:pt x="1661759" y="24220"/>
                  <a:pt x="1654233" y="33251"/>
                </a:cubicBezTo>
                <a:cubicBezTo>
                  <a:pt x="1601801" y="96170"/>
                  <a:pt x="1669352" y="26445"/>
                  <a:pt x="1620982" y="74815"/>
                </a:cubicBezTo>
                <a:cubicBezTo>
                  <a:pt x="1601216" y="134112"/>
                  <a:pt x="1629243" y="62423"/>
                  <a:pt x="1587731" y="124691"/>
                </a:cubicBezTo>
                <a:cubicBezTo>
                  <a:pt x="1582870" y="131982"/>
                  <a:pt x="1583926" y="142115"/>
                  <a:pt x="1579418" y="149629"/>
                </a:cubicBezTo>
                <a:cubicBezTo>
                  <a:pt x="1575386" y="156349"/>
                  <a:pt x="1567689" y="160135"/>
                  <a:pt x="1562793" y="166255"/>
                </a:cubicBezTo>
                <a:cubicBezTo>
                  <a:pt x="1556552" y="174056"/>
                  <a:pt x="1552670" y="183608"/>
                  <a:pt x="1546168" y="191193"/>
                </a:cubicBezTo>
                <a:cubicBezTo>
                  <a:pt x="1535967" y="203094"/>
                  <a:pt x="1524001" y="213360"/>
                  <a:pt x="1512917" y="224444"/>
                </a:cubicBezTo>
                <a:cubicBezTo>
                  <a:pt x="1507375" y="229986"/>
                  <a:pt x="1500638" y="234548"/>
                  <a:pt x="1496291" y="241069"/>
                </a:cubicBezTo>
                <a:cubicBezTo>
                  <a:pt x="1483946" y="259586"/>
                  <a:pt x="1479962" y="269096"/>
                  <a:pt x="1463040" y="282633"/>
                </a:cubicBezTo>
                <a:cubicBezTo>
                  <a:pt x="1455239" y="288874"/>
                  <a:pt x="1445903" y="293017"/>
                  <a:pt x="1438102" y="299258"/>
                </a:cubicBezTo>
                <a:cubicBezTo>
                  <a:pt x="1431982" y="304154"/>
                  <a:pt x="1428197" y="311852"/>
                  <a:pt x="1421477" y="315884"/>
                </a:cubicBezTo>
                <a:cubicBezTo>
                  <a:pt x="1403097" y="326912"/>
                  <a:pt x="1348984" y="330736"/>
                  <a:pt x="1338349" y="332509"/>
                </a:cubicBezTo>
                <a:cubicBezTo>
                  <a:pt x="1324413" y="334832"/>
                  <a:pt x="1310578" y="337757"/>
                  <a:pt x="1296786" y="340822"/>
                </a:cubicBezTo>
                <a:cubicBezTo>
                  <a:pt x="1259101" y="349197"/>
                  <a:pt x="1255096" y="351947"/>
                  <a:pt x="1213658" y="365760"/>
                </a:cubicBezTo>
                <a:lnTo>
                  <a:pt x="1188720" y="374073"/>
                </a:lnTo>
                <a:cubicBezTo>
                  <a:pt x="1180407" y="376844"/>
                  <a:pt x="1172456" y="381147"/>
                  <a:pt x="1163782" y="382386"/>
                </a:cubicBezTo>
                <a:lnTo>
                  <a:pt x="1105593" y="390698"/>
                </a:lnTo>
                <a:cubicBezTo>
                  <a:pt x="1064029" y="387927"/>
                  <a:pt x="1022351" y="386531"/>
                  <a:pt x="980902" y="382386"/>
                </a:cubicBezTo>
                <a:cubicBezTo>
                  <a:pt x="963312" y="380627"/>
                  <a:pt x="924602" y="370389"/>
                  <a:pt x="906088" y="365760"/>
                </a:cubicBezTo>
                <a:cubicBezTo>
                  <a:pt x="853353" y="313028"/>
                  <a:pt x="937926" y="391894"/>
                  <a:pt x="856211" y="340822"/>
                </a:cubicBezTo>
                <a:cubicBezTo>
                  <a:pt x="842919" y="332514"/>
                  <a:pt x="831655" y="320613"/>
                  <a:pt x="822960" y="307571"/>
                </a:cubicBezTo>
                <a:cubicBezTo>
                  <a:pt x="817418" y="299258"/>
                  <a:pt x="814807" y="287928"/>
                  <a:pt x="806335" y="282633"/>
                </a:cubicBezTo>
                <a:cubicBezTo>
                  <a:pt x="791474" y="273345"/>
                  <a:pt x="773084" y="271549"/>
                  <a:pt x="756458" y="266007"/>
                </a:cubicBezTo>
                <a:cubicBezTo>
                  <a:pt x="655249" y="232271"/>
                  <a:pt x="740208" y="257995"/>
                  <a:pt x="490451" y="249382"/>
                </a:cubicBezTo>
                <a:cubicBezTo>
                  <a:pt x="484909" y="243840"/>
                  <a:pt x="479946" y="237652"/>
                  <a:pt x="473826" y="232756"/>
                </a:cubicBezTo>
                <a:cubicBezTo>
                  <a:pt x="421382" y="190800"/>
                  <a:pt x="472415" y="239656"/>
                  <a:pt x="432262" y="199506"/>
                </a:cubicBezTo>
                <a:cubicBezTo>
                  <a:pt x="424216" y="175369"/>
                  <a:pt x="424903" y="170138"/>
                  <a:pt x="407324" y="149629"/>
                </a:cubicBezTo>
                <a:cubicBezTo>
                  <a:pt x="397123" y="137728"/>
                  <a:pt x="388943" y="121335"/>
                  <a:pt x="374073" y="116378"/>
                </a:cubicBezTo>
                <a:lnTo>
                  <a:pt x="324197" y="99753"/>
                </a:lnTo>
                <a:lnTo>
                  <a:pt x="299258" y="91440"/>
                </a:lnTo>
                <a:cubicBezTo>
                  <a:pt x="290945" y="94211"/>
                  <a:pt x="281162" y="94279"/>
                  <a:pt x="274320" y="99753"/>
                </a:cubicBezTo>
                <a:cubicBezTo>
                  <a:pt x="250067" y="119156"/>
                  <a:pt x="263282" y="126463"/>
                  <a:pt x="249382" y="149629"/>
                </a:cubicBezTo>
                <a:cubicBezTo>
                  <a:pt x="245350" y="156349"/>
                  <a:pt x="238299" y="160713"/>
                  <a:pt x="232757" y="166255"/>
                </a:cubicBezTo>
                <a:cubicBezTo>
                  <a:pt x="209206" y="236906"/>
                  <a:pt x="242053" y="150760"/>
                  <a:pt x="207818" y="207818"/>
                </a:cubicBezTo>
                <a:cubicBezTo>
                  <a:pt x="175443" y="261777"/>
                  <a:pt x="225009" y="207253"/>
                  <a:pt x="182880" y="249382"/>
                </a:cubicBezTo>
                <a:cubicBezTo>
                  <a:pt x="177338" y="266007"/>
                  <a:pt x="178647" y="286866"/>
                  <a:pt x="166255" y="299258"/>
                </a:cubicBezTo>
                <a:cubicBezTo>
                  <a:pt x="109658" y="355855"/>
                  <a:pt x="195923" y="267417"/>
                  <a:pt x="133004" y="340822"/>
                </a:cubicBezTo>
                <a:cubicBezTo>
                  <a:pt x="122803" y="352723"/>
                  <a:pt x="112795" y="365378"/>
                  <a:pt x="99753" y="374073"/>
                </a:cubicBezTo>
                <a:cubicBezTo>
                  <a:pt x="68294" y="395045"/>
                  <a:pt x="81879" y="383634"/>
                  <a:pt x="58189" y="407324"/>
                </a:cubicBezTo>
                <a:lnTo>
                  <a:pt x="41564" y="457200"/>
                </a:lnTo>
                <a:cubicBezTo>
                  <a:pt x="38793" y="465513"/>
                  <a:pt x="38111" y="474847"/>
                  <a:pt x="33251" y="482138"/>
                </a:cubicBezTo>
                <a:cubicBezTo>
                  <a:pt x="27709" y="490451"/>
                  <a:pt x="21094" y="498140"/>
                  <a:pt x="16626" y="507076"/>
                </a:cubicBezTo>
                <a:cubicBezTo>
                  <a:pt x="8106" y="524117"/>
                  <a:pt x="3162" y="557769"/>
                  <a:pt x="0" y="573578"/>
                </a:cubicBezTo>
                <a:cubicBezTo>
                  <a:pt x="2771" y="612371"/>
                  <a:pt x="3769" y="651331"/>
                  <a:pt x="8313" y="689956"/>
                </a:cubicBezTo>
                <a:cubicBezTo>
                  <a:pt x="9337" y="698659"/>
                  <a:pt x="12370" y="707235"/>
                  <a:pt x="16626" y="714895"/>
                </a:cubicBezTo>
                <a:cubicBezTo>
                  <a:pt x="26330" y="732362"/>
                  <a:pt x="49877" y="764771"/>
                  <a:pt x="49877" y="764771"/>
                </a:cubicBezTo>
                <a:lnTo>
                  <a:pt x="66502" y="814647"/>
                </a:lnTo>
                <a:lnTo>
                  <a:pt x="74815" y="839586"/>
                </a:lnTo>
                <a:lnTo>
                  <a:pt x="83128" y="864524"/>
                </a:lnTo>
                <a:cubicBezTo>
                  <a:pt x="90885" y="887795"/>
                  <a:pt x="95104" y="912850"/>
                  <a:pt x="124691" y="922713"/>
                </a:cubicBezTo>
                <a:lnTo>
                  <a:pt x="149629" y="931026"/>
                </a:lnTo>
                <a:cubicBezTo>
                  <a:pt x="155171" y="936568"/>
                  <a:pt x="159245" y="944146"/>
                  <a:pt x="166255" y="947651"/>
                </a:cubicBezTo>
                <a:cubicBezTo>
                  <a:pt x="181930" y="955488"/>
                  <a:pt x="199506" y="958734"/>
                  <a:pt x="216131" y="964276"/>
                </a:cubicBezTo>
                <a:cubicBezTo>
                  <a:pt x="224444" y="967047"/>
                  <a:pt x="232477" y="970871"/>
                  <a:pt x="241069" y="972589"/>
                </a:cubicBezTo>
                <a:cubicBezTo>
                  <a:pt x="291225" y="982620"/>
                  <a:pt x="269229" y="976434"/>
                  <a:pt x="307571" y="989215"/>
                </a:cubicBezTo>
                <a:cubicBezTo>
                  <a:pt x="313113" y="994757"/>
                  <a:pt x="317187" y="1002335"/>
                  <a:pt x="324197" y="1005840"/>
                </a:cubicBezTo>
                <a:cubicBezTo>
                  <a:pt x="339872" y="1013677"/>
                  <a:pt x="357448" y="1016924"/>
                  <a:pt x="374073" y="1022466"/>
                </a:cubicBezTo>
                <a:cubicBezTo>
                  <a:pt x="413322" y="1035549"/>
                  <a:pt x="399901" y="1032724"/>
                  <a:pt x="457200" y="1039091"/>
                </a:cubicBezTo>
                <a:cubicBezTo>
                  <a:pt x="487618" y="1042471"/>
                  <a:pt x="518062" y="1046103"/>
                  <a:pt x="548640" y="1047404"/>
                </a:cubicBezTo>
                <a:cubicBezTo>
                  <a:pt x="648341" y="1051646"/>
                  <a:pt x="748145" y="1052945"/>
                  <a:pt x="847898" y="1055716"/>
                </a:cubicBezTo>
                <a:lnTo>
                  <a:pt x="897775" y="1072342"/>
                </a:lnTo>
                <a:cubicBezTo>
                  <a:pt x="906088" y="1075113"/>
                  <a:pt x="914212" y="1078530"/>
                  <a:pt x="922713" y="1080655"/>
                </a:cubicBezTo>
                <a:cubicBezTo>
                  <a:pt x="964465" y="1091092"/>
                  <a:pt x="945126" y="1085354"/>
                  <a:pt x="980902" y="1097280"/>
                </a:cubicBezTo>
                <a:cubicBezTo>
                  <a:pt x="998753" y="1115131"/>
                  <a:pt x="1023904" y="1142456"/>
                  <a:pt x="1047404" y="1147156"/>
                </a:cubicBezTo>
                <a:cubicBezTo>
                  <a:pt x="1061259" y="1149927"/>
                  <a:pt x="1075201" y="1152292"/>
                  <a:pt x="1088968" y="1155469"/>
                </a:cubicBezTo>
                <a:cubicBezTo>
                  <a:pt x="1166836" y="1173439"/>
                  <a:pt x="1141615" y="1144385"/>
                  <a:pt x="1163782" y="1147156"/>
                </a:cubicBezTo>
                <a:close/>
              </a:path>
            </a:pathLst>
          </a:cu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2E1FAB97-AC5C-0748-AEC0-E4E3CF92F6AA}"/>
              </a:ext>
            </a:extLst>
          </p:cNvPr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7881BE1-7051-624D-9E00-0BEEB4D50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29" t="42462" r="35986" b="43802"/>
          <a:stretch/>
        </p:blipFill>
        <p:spPr bwMode="auto">
          <a:xfrm>
            <a:off x="102484" y="2099748"/>
            <a:ext cx="2885705" cy="1719052"/>
          </a:xfrm>
          <a:prstGeom prst="rect">
            <a:avLst/>
          </a:prstGeom>
          <a:noFill/>
          <a:ln w="19050">
            <a:solidFill>
              <a:srgbClr val="00CCFF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7B0C8FB-44F9-E84F-BAA3-56129AB53FF5}"/>
              </a:ext>
            </a:extLst>
          </p:cNvPr>
          <p:cNvCxnSpPr>
            <a:cxnSpLocks/>
          </p:cNvCxnSpPr>
          <p:nvPr/>
        </p:nvCxnSpPr>
        <p:spPr>
          <a:xfrm flipH="1" flipV="1">
            <a:off x="3032837" y="3076749"/>
            <a:ext cx="598694" cy="2389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26DB1587-A916-C447-A5E8-43089E59962B}"/>
              </a:ext>
            </a:extLst>
          </p:cNvPr>
          <p:cNvSpPr/>
          <p:nvPr/>
        </p:nvSpPr>
        <p:spPr>
          <a:xfrm>
            <a:off x="-423321" y="669665"/>
            <a:ext cx="917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Non-circumscribed, homogenous moderate hypointense lesions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8483A96-E0AC-DD47-A417-5010598B09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5440" y="3877239"/>
            <a:ext cx="2279791" cy="46166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Organised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Chaos</a:t>
            </a:r>
          </a:p>
        </p:txBody>
      </p:sp>
    </p:spTree>
    <p:extLst>
      <p:ext uri="{BB962C8B-B14F-4D97-AF65-F5344CB8AC3E}">
        <p14:creationId xmlns:p14="http://schemas.microsoft.com/office/powerpoint/2010/main" val="41304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99580" y="0"/>
            <a:ext cx="8977137" cy="47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PI-RADS v2.1: </a:t>
            </a:r>
            <a:r>
              <a:rPr lang="en-US" sz="4000" b="1" dirty="0">
                <a:solidFill>
                  <a:srgbClr val="24C3FF"/>
                </a:solidFill>
              </a:rPr>
              <a:t>Assessment Categories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4216" y="892285"/>
            <a:ext cx="875556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 lesion is assigned a PI-RADS Assessment Category using a 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5-point Likert-scale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based on the likelihood (probability) that findings on: </a:t>
            </a:r>
          </a:p>
          <a:p>
            <a:r>
              <a:rPr lang="en-US" sz="2800" b="1" dirty="0">
                <a:solidFill>
                  <a:prstClr val="white"/>
                </a:solidFill>
              </a:rPr>
              <a:t>T2W (anatomy), DWI (cell-density), and DCE (vascularity) 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correlate with the presence of a </a:t>
            </a:r>
            <a:r>
              <a:rPr lang="en-US" sz="21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clinically significant cancer 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a particular location</a:t>
            </a:r>
            <a:endParaRPr lang="en-US" sz="24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6899" y="2720808"/>
            <a:ext cx="8366234" cy="21335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24C3FF"/>
                </a:solidFill>
              </a:rPr>
              <a:t>1</a:t>
            </a:r>
            <a:r>
              <a:rPr lang="en-US" b="1" dirty="0">
                <a:solidFill>
                  <a:prstClr val="white"/>
                </a:solidFill>
              </a:rPr>
              <a:t>  very low  	 	</a:t>
            </a:r>
            <a:r>
              <a:rPr lang="en-US" sz="2600" b="1" dirty="0">
                <a:solidFill>
                  <a:prstClr val="white"/>
                </a:solidFill>
              </a:rPr>
              <a:t>clinically significant cancer </a:t>
            </a:r>
            <a:r>
              <a:rPr lang="en-US" sz="2600" b="1" dirty="0">
                <a:solidFill>
                  <a:srgbClr val="24C3FF"/>
                </a:solidFill>
              </a:rPr>
              <a:t>highly unlikely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24C3FF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 low           	 	</a:t>
            </a:r>
            <a:r>
              <a:rPr lang="en-US" sz="2600" b="1" dirty="0">
                <a:solidFill>
                  <a:prstClr val="white"/>
                </a:solidFill>
              </a:rPr>
              <a:t>clinically significant cancer </a:t>
            </a:r>
            <a:r>
              <a:rPr lang="en-US" sz="2600" b="1" dirty="0">
                <a:solidFill>
                  <a:srgbClr val="24C3FF"/>
                </a:solidFill>
              </a:rPr>
              <a:t>unlikely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24C3FF"/>
                </a:solidFill>
              </a:rPr>
              <a:t>3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 intermediate   	</a:t>
            </a:r>
            <a:r>
              <a:rPr lang="en-US" sz="2600" b="1" dirty="0">
                <a:solidFill>
                  <a:prstClr val="white"/>
                </a:solidFill>
              </a:rPr>
              <a:t>clinically significant cancer </a:t>
            </a:r>
            <a:r>
              <a:rPr lang="en-US" sz="2600" b="1" dirty="0">
                <a:solidFill>
                  <a:srgbClr val="24C3FF"/>
                </a:solidFill>
              </a:rPr>
              <a:t>equivocal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24C3FF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 high 		</a:t>
            </a:r>
            <a:r>
              <a:rPr lang="en-US" sz="2600" b="1" dirty="0">
                <a:solidFill>
                  <a:prstClr val="white"/>
                </a:solidFill>
              </a:rPr>
              <a:t>clinically significant cancer </a:t>
            </a:r>
            <a:r>
              <a:rPr lang="en-US" sz="2600" b="1" dirty="0">
                <a:solidFill>
                  <a:srgbClr val="24C3FF"/>
                </a:solidFill>
              </a:rPr>
              <a:t>likely 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24C3FF"/>
                </a:solidFill>
              </a:rPr>
              <a:t>5</a:t>
            </a:r>
            <a:r>
              <a:rPr lang="en-US" b="1" dirty="0">
                <a:solidFill>
                  <a:prstClr val="white"/>
                </a:solidFill>
              </a:rPr>
              <a:t>  very high	 	</a:t>
            </a:r>
            <a:r>
              <a:rPr lang="en-US" sz="2600" b="1" dirty="0">
                <a:solidFill>
                  <a:prstClr val="white"/>
                </a:solidFill>
              </a:rPr>
              <a:t>clinically significant cancer </a:t>
            </a:r>
            <a:r>
              <a:rPr lang="en-US" sz="2600" b="1" dirty="0">
                <a:solidFill>
                  <a:srgbClr val="24C3FF"/>
                </a:solidFill>
              </a:rPr>
              <a:t>highly likely</a:t>
            </a:r>
          </a:p>
        </p:txBody>
      </p:sp>
    </p:spTree>
    <p:extLst>
      <p:ext uri="{BB962C8B-B14F-4D97-AF65-F5344CB8AC3E}">
        <p14:creationId xmlns:p14="http://schemas.microsoft.com/office/powerpoint/2010/main" val="102508266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0">
            <a:extLst>
              <a:ext uri="{FF2B5EF4-FFF2-40B4-BE49-F238E27FC236}">
                <a16:creationId xmlns:a16="http://schemas.microsoft.com/office/drawing/2014/main" id="{C0932365-53F0-A94F-A3FE-E1DE371BDAB6}"/>
              </a:ext>
            </a:extLst>
          </p:cNvPr>
          <p:cNvSpPr/>
          <p:nvPr/>
        </p:nvSpPr>
        <p:spPr>
          <a:xfrm>
            <a:off x="1107127" y="65726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4" b="7535"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Vrije vorm 7">
            <a:extLst>
              <a:ext uri="{FF2B5EF4-FFF2-40B4-BE49-F238E27FC236}">
                <a16:creationId xmlns:a16="http://schemas.microsoft.com/office/drawing/2014/main" id="{FEBD675E-B7AE-C840-8674-E3D5C40762A6}"/>
              </a:ext>
            </a:extLst>
          </p:cNvPr>
          <p:cNvSpPr/>
          <p:nvPr/>
        </p:nvSpPr>
        <p:spPr>
          <a:xfrm>
            <a:off x="3919537" y="1957387"/>
            <a:ext cx="1366838" cy="942975"/>
          </a:xfrm>
          <a:custGeom>
            <a:avLst/>
            <a:gdLst>
              <a:gd name="connsiteX0" fmla="*/ 28575 w 1366838"/>
              <a:gd name="connsiteY0" fmla="*/ 647700 h 942975"/>
              <a:gd name="connsiteX1" fmla="*/ 76200 w 1366838"/>
              <a:gd name="connsiteY1" fmla="*/ 666750 h 942975"/>
              <a:gd name="connsiteX2" fmla="*/ 109538 w 1366838"/>
              <a:gd name="connsiteY2" fmla="*/ 676275 h 942975"/>
              <a:gd name="connsiteX3" fmla="*/ 123825 w 1366838"/>
              <a:gd name="connsiteY3" fmla="*/ 681037 h 942975"/>
              <a:gd name="connsiteX4" fmla="*/ 147638 w 1366838"/>
              <a:gd name="connsiteY4" fmla="*/ 709612 h 942975"/>
              <a:gd name="connsiteX5" fmla="*/ 161925 w 1366838"/>
              <a:gd name="connsiteY5" fmla="*/ 738187 h 942975"/>
              <a:gd name="connsiteX6" fmla="*/ 176213 w 1366838"/>
              <a:gd name="connsiteY6" fmla="*/ 747712 h 942975"/>
              <a:gd name="connsiteX7" fmla="*/ 190500 w 1366838"/>
              <a:gd name="connsiteY7" fmla="*/ 776287 h 942975"/>
              <a:gd name="connsiteX8" fmla="*/ 204788 w 1366838"/>
              <a:gd name="connsiteY8" fmla="*/ 781050 h 942975"/>
              <a:gd name="connsiteX9" fmla="*/ 219075 w 1366838"/>
              <a:gd name="connsiteY9" fmla="*/ 790575 h 942975"/>
              <a:gd name="connsiteX10" fmla="*/ 319088 w 1366838"/>
              <a:gd name="connsiteY10" fmla="*/ 800100 h 942975"/>
              <a:gd name="connsiteX11" fmla="*/ 428625 w 1366838"/>
              <a:gd name="connsiteY11" fmla="*/ 795337 h 942975"/>
              <a:gd name="connsiteX12" fmla="*/ 452438 w 1366838"/>
              <a:gd name="connsiteY12" fmla="*/ 800100 h 942975"/>
              <a:gd name="connsiteX13" fmla="*/ 481013 w 1366838"/>
              <a:gd name="connsiteY13" fmla="*/ 819150 h 942975"/>
              <a:gd name="connsiteX14" fmla="*/ 495300 w 1366838"/>
              <a:gd name="connsiteY14" fmla="*/ 828675 h 942975"/>
              <a:gd name="connsiteX15" fmla="*/ 519113 w 1366838"/>
              <a:gd name="connsiteY15" fmla="*/ 833437 h 942975"/>
              <a:gd name="connsiteX16" fmla="*/ 547688 w 1366838"/>
              <a:gd name="connsiteY16" fmla="*/ 842962 h 942975"/>
              <a:gd name="connsiteX17" fmla="*/ 571500 w 1366838"/>
              <a:gd name="connsiteY17" fmla="*/ 866775 h 942975"/>
              <a:gd name="connsiteX18" fmla="*/ 585788 w 1366838"/>
              <a:gd name="connsiteY18" fmla="*/ 876300 h 942975"/>
              <a:gd name="connsiteX19" fmla="*/ 600075 w 1366838"/>
              <a:gd name="connsiteY19" fmla="*/ 890587 h 942975"/>
              <a:gd name="connsiteX20" fmla="*/ 614363 w 1366838"/>
              <a:gd name="connsiteY20" fmla="*/ 895350 h 942975"/>
              <a:gd name="connsiteX21" fmla="*/ 642938 w 1366838"/>
              <a:gd name="connsiteY21" fmla="*/ 914400 h 942975"/>
              <a:gd name="connsiteX22" fmla="*/ 685800 w 1366838"/>
              <a:gd name="connsiteY22" fmla="*/ 928687 h 942975"/>
              <a:gd name="connsiteX23" fmla="*/ 700088 w 1366838"/>
              <a:gd name="connsiteY23" fmla="*/ 933450 h 942975"/>
              <a:gd name="connsiteX24" fmla="*/ 776288 w 1366838"/>
              <a:gd name="connsiteY24" fmla="*/ 942975 h 942975"/>
              <a:gd name="connsiteX25" fmla="*/ 838200 w 1366838"/>
              <a:gd name="connsiteY25" fmla="*/ 938212 h 942975"/>
              <a:gd name="connsiteX26" fmla="*/ 866775 w 1366838"/>
              <a:gd name="connsiteY26" fmla="*/ 928687 h 942975"/>
              <a:gd name="connsiteX27" fmla="*/ 923925 w 1366838"/>
              <a:gd name="connsiteY27" fmla="*/ 919162 h 942975"/>
              <a:gd name="connsiteX28" fmla="*/ 952500 w 1366838"/>
              <a:gd name="connsiteY28" fmla="*/ 909637 h 942975"/>
              <a:gd name="connsiteX29" fmla="*/ 966788 w 1366838"/>
              <a:gd name="connsiteY29" fmla="*/ 904875 h 942975"/>
              <a:gd name="connsiteX30" fmla="*/ 981075 w 1366838"/>
              <a:gd name="connsiteY30" fmla="*/ 900112 h 942975"/>
              <a:gd name="connsiteX31" fmla="*/ 1038225 w 1366838"/>
              <a:gd name="connsiteY31" fmla="*/ 890587 h 942975"/>
              <a:gd name="connsiteX32" fmla="*/ 1066800 w 1366838"/>
              <a:gd name="connsiteY32" fmla="*/ 881062 h 942975"/>
              <a:gd name="connsiteX33" fmla="*/ 1128713 w 1366838"/>
              <a:gd name="connsiteY33" fmla="*/ 876300 h 942975"/>
              <a:gd name="connsiteX34" fmla="*/ 1143000 w 1366838"/>
              <a:gd name="connsiteY34" fmla="*/ 866775 h 942975"/>
              <a:gd name="connsiteX35" fmla="*/ 1157288 w 1366838"/>
              <a:gd name="connsiteY35" fmla="*/ 862012 h 942975"/>
              <a:gd name="connsiteX36" fmla="*/ 1185863 w 1366838"/>
              <a:gd name="connsiteY36" fmla="*/ 842962 h 942975"/>
              <a:gd name="connsiteX37" fmla="*/ 1200150 w 1366838"/>
              <a:gd name="connsiteY37" fmla="*/ 833437 h 942975"/>
              <a:gd name="connsiteX38" fmla="*/ 1219200 w 1366838"/>
              <a:gd name="connsiteY38" fmla="*/ 809625 h 942975"/>
              <a:gd name="connsiteX39" fmla="*/ 1238250 w 1366838"/>
              <a:gd name="connsiteY39" fmla="*/ 781050 h 942975"/>
              <a:gd name="connsiteX40" fmla="*/ 1257300 w 1366838"/>
              <a:gd name="connsiteY40" fmla="*/ 752475 h 942975"/>
              <a:gd name="connsiteX41" fmla="*/ 1266825 w 1366838"/>
              <a:gd name="connsiteY41" fmla="*/ 738187 h 942975"/>
              <a:gd name="connsiteX42" fmla="*/ 1281113 w 1366838"/>
              <a:gd name="connsiteY42" fmla="*/ 728662 h 942975"/>
              <a:gd name="connsiteX43" fmla="*/ 1290638 w 1366838"/>
              <a:gd name="connsiteY43" fmla="*/ 714375 h 942975"/>
              <a:gd name="connsiteX44" fmla="*/ 1304925 w 1366838"/>
              <a:gd name="connsiteY44" fmla="*/ 704850 h 942975"/>
              <a:gd name="connsiteX45" fmla="*/ 1309688 w 1366838"/>
              <a:gd name="connsiteY45" fmla="*/ 685800 h 942975"/>
              <a:gd name="connsiteX46" fmla="*/ 1328738 w 1366838"/>
              <a:gd name="connsiteY46" fmla="*/ 642937 h 942975"/>
              <a:gd name="connsiteX47" fmla="*/ 1333500 w 1366838"/>
              <a:gd name="connsiteY47" fmla="*/ 628650 h 942975"/>
              <a:gd name="connsiteX48" fmla="*/ 1352550 w 1366838"/>
              <a:gd name="connsiteY48" fmla="*/ 600075 h 942975"/>
              <a:gd name="connsiteX49" fmla="*/ 1357313 w 1366838"/>
              <a:gd name="connsiteY49" fmla="*/ 581025 h 942975"/>
              <a:gd name="connsiteX50" fmla="*/ 1366838 w 1366838"/>
              <a:gd name="connsiteY50" fmla="*/ 552450 h 942975"/>
              <a:gd name="connsiteX51" fmla="*/ 1362075 w 1366838"/>
              <a:gd name="connsiteY51" fmla="*/ 519112 h 942975"/>
              <a:gd name="connsiteX52" fmla="*/ 1357313 w 1366838"/>
              <a:gd name="connsiteY52" fmla="*/ 447675 h 942975"/>
              <a:gd name="connsiteX53" fmla="*/ 1338263 w 1366838"/>
              <a:gd name="connsiteY53" fmla="*/ 419100 h 942975"/>
              <a:gd name="connsiteX54" fmla="*/ 1323975 w 1366838"/>
              <a:gd name="connsiteY54" fmla="*/ 390525 h 942975"/>
              <a:gd name="connsiteX55" fmla="*/ 1300163 w 1366838"/>
              <a:gd name="connsiteY55" fmla="*/ 347662 h 942975"/>
              <a:gd name="connsiteX56" fmla="*/ 1285875 w 1366838"/>
              <a:gd name="connsiteY56" fmla="*/ 338137 h 942975"/>
              <a:gd name="connsiteX57" fmla="*/ 1262063 w 1366838"/>
              <a:gd name="connsiteY57" fmla="*/ 314325 h 942975"/>
              <a:gd name="connsiteX58" fmla="*/ 1233488 w 1366838"/>
              <a:gd name="connsiteY58" fmla="*/ 290512 h 942975"/>
              <a:gd name="connsiteX59" fmla="*/ 1204913 w 1366838"/>
              <a:gd name="connsiteY59" fmla="*/ 247650 h 942975"/>
              <a:gd name="connsiteX60" fmla="*/ 1195388 w 1366838"/>
              <a:gd name="connsiteY60" fmla="*/ 233362 h 942975"/>
              <a:gd name="connsiteX61" fmla="*/ 1166813 w 1366838"/>
              <a:gd name="connsiteY61" fmla="*/ 209550 h 942975"/>
              <a:gd name="connsiteX62" fmla="*/ 1138238 w 1366838"/>
              <a:gd name="connsiteY62" fmla="*/ 190500 h 942975"/>
              <a:gd name="connsiteX63" fmla="*/ 1123950 w 1366838"/>
              <a:gd name="connsiteY63" fmla="*/ 180975 h 942975"/>
              <a:gd name="connsiteX64" fmla="*/ 1095375 w 1366838"/>
              <a:gd name="connsiteY64" fmla="*/ 157162 h 942975"/>
              <a:gd name="connsiteX65" fmla="*/ 1066800 w 1366838"/>
              <a:gd name="connsiteY65" fmla="*/ 147637 h 942975"/>
              <a:gd name="connsiteX66" fmla="*/ 1052513 w 1366838"/>
              <a:gd name="connsiteY66" fmla="*/ 138112 h 942975"/>
              <a:gd name="connsiteX67" fmla="*/ 1033463 w 1366838"/>
              <a:gd name="connsiteY67" fmla="*/ 133350 h 942975"/>
              <a:gd name="connsiteX68" fmla="*/ 1019175 w 1366838"/>
              <a:gd name="connsiteY68" fmla="*/ 128587 h 942975"/>
              <a:gd name="connsiteX69" fmla="*/ 966788 w 1366838"/>
              <a:gd name="connsiteY69" fmla="*/ 119062 h 942975"/>
              <a:gd name="connsiteX70" fmla="*/ 952500 w 1366838"/>
              <a:gd name="connsiteY70" fmla="*/ 114300 h 942975"/>
              <a:gd name="connsiteX71" fmla="*/ 938213 w 1366838"/>
              <a:gd name="connsiteY71" fmla="*/ 100012 h 942975"/>
              <a:gd name="connsiteX72" fmla="*/ 904875 w 1366838"/>
              <a:gd name="connsiteY72" fmla="*/ 80962 h 942975"/>
              <a:gd name="connsiteX73" fmla="*/ 876300 w 1366838"/>
              <a:gd name="connsiteY73" fmla="*/ 66675 h 942975"/>
              <a:gd name="connsiteX74" fmla="*/ 862013 w 1366838"/>
              <a:gd name="connsiteY74" fmla="*/ 57150 h 942975"/>
              <a:gd name="connsiteX75" fmla="*/ 838200 w 1366838"/>
              <a:gd name="connsiteY75" fmla="*/ 33337 h 942975"/>
              <a:gd name="connsiteX76" fmla="*/ 809625 w 1366838"/>
              <a:gd name="connsiteY76" fmla="*/ 23812 h 942975"/>
              <a:gd name="connsiteX77" fmla="*/ 795338 w 1366838"/>
              <a:gd name="connsiteY77" fmla="*/ 19050 h 942975"/>
              <a:gd name="connsiteX78" fmla="*/ 781050 w 1366838"/>
              <a:gd name="connsiteY78" fmla="*/ 14287 h 942975"/>
              <a:gd name="connsiteX79" fmla="*/ 728663 w 1366838"/>
              <a:gd name="connsiteY79" fmla="*/ 4762 h 942975"/>
              <a:gd name="connsiteX80" fmla="*/ 685800 w 1366838"/>
              <a:gd name="connsiteY80" fmla="*/ 0 h 942975"/>
              <a:gd name="connsiteX81" fmla="*/ 509588 w 1366838"/>
              <a:gd name="connsiteY81" fmla="*/ 4762 h 942975"/>
              <a:gd name="connsiteX82" fmla="*/ 485775 w 1366838"/>
              <a:gd name="connsiteY82" fmla="*/ 9525 h 942975"/>
              <a:gd name="connsiteX83" fmla="*/ 452438 w 1366838"/>
              <a:gd name="connsiteY83" fmla="*/ 19050 h 942975"/>
              <a:gd name="connsiteX84" fmla="*/ 433388 w 1366838"/>
              <a:gd name="connsiteY84" fmla="*/ 23812 h 942975"/>
              <a:gd name="connsiteX85" fmla="*/ 390525 w 1366838"/>
              <a:gd name="connsiteY85" fmla="*/ 52387 h 942975"/>
              <a:gd name="connsiteX86" fmla="*/ 376238 w 1366838"/>
              <a:gd name="connsiteY86" fmla="*/ 61912 h 942975"/>
              <a:gd name="connsiteX87" fmla="*/ 342900 w 1366838"/>
              <a:gd name="connsiteY87" fmla="*/ 90487 h 942975"/>
              <a:gd name="connsiteX88" fmla="*/ 333375 w 1366838"/>
              <a:gd name="connsiteY88" fmla="*/ 104775 h 942975"/>
              <a:gd name="connsiteX89" fmla="*/ 319088 w 1366838"/>
              <a:gd name="connsiteY89" fmla="*/ 119062 h 942975"/>
              <a:gd name="connsiteX90" fmla="*/ 314325 w 1366838"/>
              <a:gd name="connsiteY90" fmla="*/ 138112 h 942975"/>
              <a:gd name="connsiteX91" fmla="*/ 300038 w 1366838"/>
              <a:gd name="connsiteY91" fmla="*/ 166687 h 942975"/>
              <a:gd name="connsiteX92" fmla="*/ 295275 w 1366838"/>
              <a:gd name="connsiteY92" fmla="*/ 180975 h 942975"/>
              <a:gd name="connsiteX93" fmla="*/ 280988 w 1366838"/>
              <a:gd name="connsiteY93" fmla="*/ 195262 h 942975"/>
              <a:gd name="connsiteX94" fmla="*/ 271463 w 1366838"/>
              <a:gd name="connsiteY94" fmla="*/ 209550 h 942975"/>
              <a:gd name="connsiteX95" fmla="*/ 252413 w 1366838"/>
              <a:gd name="connsiteY95" fmla="*/ 219075 h 942975"/>
              <a:gd name="connsiteX96" fmla="*/ 223838 w 1366838"/>
              <a:gd name="connsiteY96" fmla="*/ 242887 h 942975"/>
              <a:gd name="connsiteX97" fmla="*/ 204788 w 1366838"/>
              <a:gd name="connsiteY97" fmla="*/ 285750 h 942975"/>
              <a:gd name="connsiteX98" fmla="*/ 200025 w 1366838"/>
              <a:gd name="connsiteY98" fmla="*/ 300037 h 942975"/>
              <a:gd name="connsiteX99" fmla="*/ 195263 w 1366838"/>
              <a:gd name="connsiteY99" fmla="*/ 314325 h 942975"/>
              <a:gd name="connsiteX100" fmla="*/ 176213 w 1366838"/>
              <a:gd name="connsiteY100" fmla="*/ 342900 h 942975"/>
              <a:gd name="connsiteX101" fmla="*/ 166688 w 1366838"/>
              <a:gd name="connsiteY101" fmla="*/ 357187 h 942975"/>
              <a:gd name="connsiteX102" fmla="*/ 147638 w 1366838"/>
              <a:gd name="connsiteY102" fmla="*/ 366712 h 942975"/>
              <a:gd name="connsiteX103" fmla="*/ 119063 w 1366838"/>
              <a:gd name="connsiteY103" fmla="*/ 395287 h 942975"/>
              <a:gd name="connsiteX104" fmla="*/ 104775 w 1366838"/>
              <a:gd name="connsiteY104" fmla="*/ 404812 h 942975"/>
              <a:gd name="connsiteX105" fmla="*/ 90488 w 1366838"/>
              <a:gd name="connsiteY105" fmla="*/ 447675 h 942975"/>
              <a:gd name="connsiteX106" fmla="*/ 76200 w 1366838"/>
              <a:gd name="connsiteY106" fmla="*/ 476250 h 942975"/>
              <a:gd name="connsiteX107" fmla="*/ 61913 w 1366838"/>
              <a:gd name="connsiteY107" fmla="*/ 485775 h 942975"/>
              <a:gd name="connsiteX108" fmla="*/ 52388 w 1366838"/>
              <a:gd name="connsiteY108" fmla="*/ 500062 h 942975"/>
              <a:gd name="connsiteX109" fmla="*/ 38100 w 1366838"/>
              <a:gd name="connsiteY109" fmla="*/ 504825 h 942975"/>
              <a:gd name="connsiteX110" fmla="*/ 23813 w 1366838"/>
              <a:gd name="connsiteY110" fmla="*/ 547687 h 942975"/>
              <a:gd name="connsiteX111" fmla="*/ 9525 w 1366838"/>
              <a:gd name="connsiteY111" fmla="*/ 590550 h 942975"/>
              <a:gd name="connsiteX112" fmla="*/ 4763 w 1366838"/>
              <a:gd name="connsiteY112" fmla="*/ 604837 h 942975"/>
              <a:gd name="connsiteX113" fmla="*/ 0 w 1366838"/>
              <a:gd name="connsiteY113" fmla="*/ 628650 h 942975"/>
              <a:gd name="connsiteX114" fmla="*/ 4763 w 1366838"/>
              <a:gd name="connsiteY114" fmla="*/ 652462 h 942975"/>
              <a:gd name="connsiteX115" fmla="*/ 19050 w 1366838"/>
              <a:gd name="connsiteY115" fmla="*/ 661987 h 942975"/>
              <a:gd name="connsiteX116" fmla="*/ 28575 w 1366838"/>
              <a:gd name="connsiteY116" fmla="*/ 64770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366838" h="942975">
                <a:moveTo>
                  <a:pt x="28575" y="647700"/>
                </a:moveTo>
                <a:cubicBezTo>
                  <a:pt x="38100" y="648494"/>
                  <a:pt x="33700" y="645501"/>
                  <a:pt x="76200" y="666750"/>
                </a:cubicBezTo>
                <a:cubicBezTo>
                  <a:pt x="83807" y="670553"/>
                  <a:pt x="102425" y="674243"/>
                  <a:pt x="109538" y="676275"/>
                </a:cubicBezTo>
                <a:cubicBezTo>
                  <a:pt x="114365" y="677654"/>
                  <a:pt x="119063" y="679450"/>
                  <a:pt x="123825" y="681037"/>
                </a:cubicBezTo>
                <a:cubicBezTo>
                  <a:pt x="134356" y="691568"/>
                  <a:pt x="141009" y="696353"/>
                  <a:pt x="147638" y="709612"/>
                </a:cubicBezTo>
                <a:cubicBezTo>
                  <a:pt x="155385" y="725107"/>
                  <a:pt x="148275" y="724537"/>
                  <a:pt x="161925" y="738187"/>
                </a:cubicBezTo>
                <a:cubicBezTo>
                  <a:pt x="165973" y="742234"/>
                  <a:pt x="171450" y="744537"/>
                  <a:pt x="176213" y="747712"/>
                </a:cubicBezTo>
                <a:cubicBezTo>
                  <a:pt x="179350" y="757125"/>
                  <a:pt x="182106" y="769572"/>
                  <a:pt x="190500" y="776287"/>
                </a:cubicBezTo>
                <a:cubicBezTo>
                  <a:pt x="194420" y="779423"/>
                  <a:pt x="200298" y="778805"/>
                  <a:pt x="204788" y="781050"/>
                </a:cubicBezTo>
                <a:cubicBezTo>
                  <a:pt x="209907" y="783610"/>
                  <a:pt x="213956" y="788015"/>
                  <a:pt x="219075" y="790575"/>
                </a:cubicBezTo>
                <a:cubicBezTo>
                  <a:pt x="244971" y="803522"/>
                  <a:pt x="316958" y="799982"/>
                  <a:pt x="319088" y="800100"/>
                </a:cubicBezTo>
                <a:cubicBezTo>
                  <a:pt x="355600" y="798512"/>
                  <a:pt x="392078" y="795337"/>
                  <a:pt x="428625" y="795337"/>
                </a:cubicBezTo>
                <a:cubicBezTo>
                  <a:pt x="436720" y="795337"/>
                  <a:pt x="445069" y="796750"/>
                  <a:pt x="452438" y="800100"/>
                </a:cubicBezTo>
                <a:cubicBezTo>
                  <a:pt x="462860" y="804837"/>
                  <a:pt x="471488" y="812800"/>
                  <a:pt x="481013" y="819150"/>
                </a:cubicBezTo>
                <a:cubicBezTo>
                  <a:pt x="485775" y="822325"/>
                  <a:pt x="489687" y="827553"/>
                  <a:pt x="495300" y="828675"/>
                </a:cubicBezTo>
                <a:cubicBezTo>
                  <a:pt x="503238" y="830262"/>
                  <a:pt x="511303" y="831307"/>
                  <a:pt x="519113" y="833437"/>
                </a:cubicBezTo>
                <a:cubicBezTo>
                  <a:pt x="528799" y="836079"/>
                  <a:pt x="547688" y="842962"/>
                  <a:pt x="547688" y="842962"/>
                </a:cubicBezTo>
                <a:cubicBezTo>
                  <a:pt x="585790" y="868364"/>
                  <a:pt x="539747" y="835022"/>
                  <a:pt x="571500" y="866775"/>
                </a:cubicBezTo>
                <a:cubicBezTo>
                  <a:pt x="575547" y="870822"/>
                  <a:pt x="581391" y="872636"/>
                  <a:pt x="585788" y="876300"/>
                </a:cubicBezTo>
                <a:cubicBezTo>
                  <a:pt x="590962" y="880612"/>
                  <a:pt x="594471" y="886851"/>
                  <a:pt x="600075" y="890587"/>
                </a:cubicBezTo>
                <a:cubicBezTo>
                  <a:pt x="604252" y="893372"/>
                  <a:pt x="609974" y="892912"/>
                  <a:pt x="614363" y="895350"/>
                </a:cubicBezTo>
                <a:cubicBezTo>
                  <a:pt x="624370" y="900909"/>
                  <a:pt x="632078" y="910780"/>
                  <a:pt x="642938" y="914400"/>
                </a:cubicBezTo>
                <a:lnTo>
                  <a:pt x="685800" y="928687"/>
                </a:lnTo>
                <a:cubicBezTo>
                  <a:pt x="690563" y="930275"/>
                  <a:pt x="695093" y="932951"/>
                  <a:pt x="700088" y="933450"/>
                </a:cubicBezTo>
                <a:cubicBezTo>
                  <a:pt x="757321" y="939173"/>
                  <a:pt x="731976" y="935589"/>
                  <a:pt x="776288" y="942975"/>
                </a:cubicBezTo>
                <a:cubicBezTo>
                  <a:pt x="796925" y="941387"/>
                  <a:pt x="817755" y="941440"/>
                  <a:pt x="838200" y="938212"/>
                </a:cubicBezTo>
                <a:cubicBezTo>
                  <a:pt x="848117" y="936646"/>
                  <a:pt x="856836" y="930107"/>
                  <a:pt x="866775" y="928687"/>
                </a:cubicBezTo>
                <a:cubicBezTo>
                  <a:pt x="881096" y="926641"/>
                  <a:pt x="908597" y="923343"/>
                  <a:pt x="923925" y="919162"/>
                </a:cubicBezTo>
                <a:cubicBezTo>
                  <a:pt x="933611" y="916520"/>
                  <a:pt x="942975" y="912812"/>
                  <a:pt x="952500" y="909637"/>
                </a:cubicBezTo>
                <a:lnTo>
                  <a:pt x="966788" y="904875"/>
                </a:lnTo>
                <a:cubicBezTo>
                  <a:pt x="971550" y="903288"/>
                  <a:pt x="976105" y="900822"/>
                  <a:pt x="981075" y="900112"/>
                </a:cubicBezTo>
                <a:cubicBezTo>
                  <a:pt x="995396" y="898066"/>
                  <a:pt x="1022897" y="894768"/>
                  <a:pt x="1038225" y="890587"/>
                </a:cubicBezTo>
                <a:cubicBezTo>
                  <a:pt x="1047911" y="887945"/>
                  <a:pt x="1056789" y="881832"/>
                  <a:pt x="1066800" y="881062"/>
                </a:cubicBezTo>
                <a:lnTo>
                  <a:pt x="1128713" y="876300"/>
                </a:lnTo>
                <a:cubicBezTo>
                  <a:pt x="1133475" y="873125"/>
                  <a:pt x="1137881" y="869335"/>
                  <a:pt x="1143000" y="866775"/>
                </a:cubicBezTo>
                <a:cubicBezTo>
                  <a:pt x="1147490" y="864530"/>
                  <a:pt x="1152899" y="864450"/>
                  <a:pt x="1157288" y="862012"/>
                </a:cubicBezTo>
                <a:cubicBezTo>
                  <a:pt x="1167295" y="856453"/>
                  <a:pt x="1176338" y="849312"/>
                  <a:pt x="1185863" y="842962"/>
                </a:cubicBezTo>
                <a:lnTo>
                  <a:pt x="1200150" y="833437"/>
                </a:lnTo>
                <a:cubicBezTo>
                  <a:pt x="1210876" y="801262"/>
                  <a:pt x="1196001" y="836139"/>
                  <a:pt x="1219200" y="809625"/>
                </a:cubicBezTo>
                <a:cubicBezTo>
                  <a:pt x="1226738" y="801010"/>
                  <a:pt x="1231900" y="790575"/>
                  <a:pt x="1238250" y="781050"/>
                </a:cubicBezTo>
                <a:lnTo>
                  <a:pt x="1257300" y="752475"/>
                </a:lnTo>
                <a:cubicBezTo>
                  <a:pt x="1260475" y="747712"/>
                  <a:pt x="1262062" y="741362"/>
                  <a:pt x="1266825" y="738187"/>
                </a:cubicBezTo>
                <a:lnTo>
                  <a:pt x="1281113" y="728662"/>
                </a:lnTo>
                <a:cubicBezTo>
                  <a:pt x="1284288" y="723900"/>
                  <a:pt x="1286591" y="718422"/>
                  <a:pt x="1290638" y="714375"/>
                </a:cubicBezTo>
                <a:cubicBezTo>
                  <a:pt x="1294685" y="710328"/>
                  <a:pt x="1301750" y="709612"/>
                  <a:pt x="1304925" y="704850"/>
                </a:cubicBezTo>
                <a:cubicBezTo>
                  <a:pt x="1308556" y="699404"/>
                  <a:pt x="1307807" y="692069"/>
                  <a:pt x="1309688" y="685800"/>
                </a:cubicBezTo>
                <a:cubicBezTo>
                  <a:pt x="1318963" y="654885"/>
                  <a:pt x="1314818" y="663817"/>
                  <a:pt x="1328738" y="642937"/>
                </a:cubicBezTo>
                <a:cubicBezTo>
                  <a:pt x="1330325" y="638175"/>
                  <a:pt x="1331062" y="633038"/>
                  <a:pt x="1333500" y="628650"/>
                </a:cubicBezTo>
                <a:cubicBezTo>
                  <a:pt x="1339059" y="618643"/>
                  <a:pt x="1352550" y="600075"/>
                  <a:pt x="1352550" y="600075"/>
                </a:cubicBezTo>
                <a:cubicBezTo>
                  <a:pt x="1354138" y="593725"/>
                  <a:pt x="1355432" y="587294"/>
                  <a:pt x="1357313" y="581025"/>
                </a:cubicBezTo>
                <a:cubicBezTo>
                  <a:pt x="1360198" y="571408"/>
                  <a:pt x="1366838" y="552450"/>
                  <a:pt x="1366838" y="552450"/>
                </a:cubicBezTo>
                <a:cubicBezTo>
                  <a:pt x="1365250" y="541337"/>
                  <a:pt x="1363091" y="530291"/>
                  <a:pt x="1362075" y="519112"/>
                </a:cubicBezTo>
                <a:cubicBezTo>
                  <a:pt x="1359914" y="495345"/>
                  <a:pt x="1362841" y="470891"/>
                  <a:pt x="1357313" y="447675"/>
                </a:cubicBezTo>
                <a:cubicBezTo>
                  <a:pt x="1354662" y="436539"/>
                  <a:pt x="1341883" y="429960"/>
                  <a:pt x="1338263" y="419100"/>
                </a:cubicBezTo>
                <a:cubicBezTo>
                  <a:pt x="1331690" y="399382"/>
                  <a:pt x="1336285" y="408989"/>
                  <a:pt x="1323975" y="390525"/>
                </a:cubicBezTo>
                <a:cubicBezTo>
                  <a:pt x="1314773" y="362920"/>
                  <a:pt x="1319904" y="364113"/>
                  <a:pt x="1300163" y="347662"/>
                </a:cubicBezTo>
                <a:cubicBezTo>
                  <a:pt x="1295766" y="343998"/>
                  <a:pt x="1290638" y="341312"/>
                  <a:pt x="1285875" y="338137"/>
                </a:cubicBezTo>
                <a:cubicBezTo>
                  <a:pt x="1268412" y="311944"/>
                  <a:pt x="1285875" y="334169"/>
                  <a:pt x="1262063" y="314325"/>
                </a:cubicBezTo>
                <a:cubicBezTo>
                  <a:pt x="1225394" y="283767"/>
                  <a:pt x="1268959" y="314160"/>
                  <a:pt x="1233488" y="290512"/>
                </a:cubicBezTo>
                <a:lnTo>
                  <a:pt x="1204913" y="247650"/>
                </a:lnTo>
                <a:cubicBezTo>
                  <a:pt x="1201738" y="242887"/>
                  <a:pt x="1200151" y="236537"/>
                  <a:pt x="1195388" y="233362"/>
                </a:cubicBezTo>
                <a:cubicBezTo>
                  <a:pt x="1144337" y="199329"/>
                  <a:pt x="1221810" y="252325"/>
                  <a:pt x="1166813" y="209550"/>
                </a:cubicBezTo>
                <a:cubicBezTo>
                  <a:pt x="1157777" y="202522"/>
                  <a:pt x="1147763" y="196850"/>
                  <a:pt x="1138238" y="190500"/>
                </a:cubicBezTo>
                <a:cubicBezTo>
                  <a:pt x="1133475" y="187325"/>
                  <a:pt x="1127997" y="185023"/>
                  <a:pt x="1123950" y="180975"/>
                </a:cubicBezTo>
                <a:cubicBezTo>
                  <a:pt x="1114976" y="172001"/>
                  <a:pt x="1107312" y="162467"/>
                  <a:pt x="1095375" y="157162"/>
                </a:cubicBezTo>
                <a:cubicBezTo>
                  <a:pt x="1086200" y="153084"/>
                  <a:pt x="1075154" y="153206"/>
                  <a:pt x="1066800" y="147637"/>
                </a:cubicBezTo>
                <a:cubicBezTo>
                  <a:pt x="1062038" y="144462"/>
                  <a:pt x="1057774" y="140367"/>
                  <a:pt x="1052513" y="138112"/>
                </a:cubicBezTo>
                <a:cubicBezTo>
                  <a:pt x="1046497" y="135534"/>
                  <a:pt x="1039757" y="135148"/>
                  <a:pt x="1033463" y="133350"/>
                </a:cubicBezTo>
                <a:cubicBezTo>
                  <a:pt x="1028636" y="131971"/>
                  <a:pt x="1024045" y="129805"/>
                  <a:pt x="1019175" y="128587"/>
                </a:cubicBezTo>
                <a:cubicBezTo>
                  <a:pt x="984550" y="119931"/>
                  <a:pt x="1004950" y="127542"/>
                  <a:pt x="966788" y="119062"/>
                </a:cubicBezTo>
                <a:cubicBezTo>
                  <a:pt x="961887" y="117973"/>
                  <a:pt x="957263" y="115887"/>
                  <a:pt x="952500" y="114300"/>
                </a:cubicBezTo>
                <a:cubicBezTo>
                  <a:pt x="947738" y="109537"/>
                  <a:pt x="943387" y="104324"/>
                  <a:pt x="938213" y="100012"/>
                </a:cubicBezTo>
                <a:cubicBezTo>
                  <a:pt x="925557" y="89465"/>
                  <a:pt x="919694" y="89430"/>
                  <a:pt x="904875" y="80962"/>
                </a:cubicBezTo>
                <a:cubicBezTo>
                  <a:pt x="879026" y="66191"/>
                  <a:pt x="902495" y="75406"/>
                  <a:pt x="876300" y="66675"/>
                </a:cubicBezTo>
                <a:cubicBezTo>
                  <a:pt x="871538" y="63500"/>
                  <a:pt x="866060" y="61197"/>
                  <a:pt x="862013" y="57150"/>
                </a:cubicBezTo>
                <a:cubicBezTo>
                  <a:pt x="845503" y="40639"/>
                  <a:pt x="861061" y="43497"/>
                  <a:pt x="838200" y="33337"/>
                </a:cubicBezTo>
                <a:cubicBezTo>
                  <a:pt x="829025" y="29259"/>
                  <a:pt x="819150" y="26987"/>
                  <a:pt x="809625" y="23812"/>
                </a:cubicBezTo>
                <a:lnTo>
                  <a:pt x="795338" y="19050"/>
                </a:lnTo>
                <a:cubicBezTo>
                  <a:pt x="790575" y="17462"/>
                  <a:pt x="785973" y="15271"/>
                  <a:pt x="781050" y="14287"/>
                </a:cubicBezTo>
                <a:cubicBezTo>
                  <a:pt x="763104" y="10698"/>
                  <a:pt x="746928" y="7197"/>
                  <a:pt x="728663" y="4762"/>
                </a:cubicBezTo>
                <a:cubicBezTo>
                  <a:pt x="714414" y="2862"/>
                  <a:pt x="700088" y="1587"/>
                  <a:pt x="685800" y="0"/>
                </a:cubicBezTo>
                <a:cubicBezTo>
                  <a:pt x="627063" y="1587"/>
                  <a:pt x="568280" y="1967"/>
                  <a:pt x="509588" y="4762"/>
                </a:cubicBezTo>
                <a:cubicBezTo>
                  <a:pt x="501502" y="5147"/>
                  <a:pt x="493677" y="7769"/>
                  <a:pt x="485775" y="9525"/>
                </a:cubicBezTo>
                <a:cubicBezTo>
                  <a:pt x="452251" y="16975"/>
                  <a:pt x="480300" y="11089"/>
                  <a:pt x="452438" y="19050"/>
                </a:cubicBezTo>
                <a:cubicBezTo>
                  <a:pt x="446144" y="20848"/>
                  <a:pt x="439738" y="22225"/>
                  <a:pt x="433388" y="23812"/>
                </a:cubicBezTo>
                <a:lnTo>
                  <a:pt x="390525" y="52387"/>
                </a:lnTo>
                <a:cubicBezTo>
                  <a:pt x="385763" y="55562"/>
                  <a:pt x="380285" y="57865"/>
                  <a:pt x="376238" y="61912"/>
                </a:cubicBezTo>
                <a:cubicBezTo>
                  <a:pt x="356337" y="81813"/>
                  <a:pt x="367338" y="72159"/>
                  <a:pt x="342900" y="90487"/>
                </a:cubicBezTo>
                <a:cubicBezTo>
                  <a:pt x="339725" y="95250"/>
                  <a:pt x="337039" y="100378"/>
                  <a:pt x="333375" y="104775"/>
                </a:cubicBezTo>
                <a:cubicBezTo>
                  <a:pt x="329063" y="109949"/>
                  <a:pt x="322430" y="113214"/>
                  <a:pt x="319088" y="119062"/>
                </a:cubicBezTo>
                <a:cubicBezTo>
                  <a:pt x="315841" y="124745"/>
                  <a:pt x="316123" y="131818"/>
                  <a:pt x="314325" y="138112"/>
                </a:cubicBezTo>
                <a:cubicBezTo>
                  <a:pt x="306343" y="166048"/>
                  <a:pt x="313955" y="138854"/>
                  <a:pt x="300038" y="166687"/>
                </a:cubicBezTo>
                <a:cubicBezTo>
                  <a:pt x="297793" y="171177"/>
                  <a:pt x="298060" y="176798"/>
                  <a:pt x="295275" y="180975"/>
                </a:cubicBezTo>
                <a:cubicBezTo>
                  <a:pt x="291539" y="186579"/>
                  <a:pt x="285300" y="190088"/>
                  <a:pt x="280988" y="195262"/>
                </a:cubicBezTo>
                <a:cubicBezTo>
                  <a:pt x="277324" y="199659"/>
                  <a:pt x="275860" y="205886"/>
                  <a:pt x="271463" y="209550"/>
                </a:cubicBezTo>
                <a:cubicBezTo>
                  <a:pt x="266009" y="214095"/>
                  <a:pt x="258577" y="215553"/>
                  <a:pt x="252413" y="219075"/>
                </a:cubicBezTo>
                <a:cubicBezTo>
                  <a:pt x="240493" y="225886"/>
                  <a:pt x="232793" y="232141"/>
                  <a:pt x="223838" y="242887"/>
                </a:cubicBezTo>
                <a:cubicBezTo>
                  <a:pt x="211259" y="257982"/>
                  <a:pt x="211710" y="264984"/>
                  <a:pt x="204788" y="285750"/>
                </a:cubicBezTo>
                <a:lnTo>
                  <a:pt x="200025" y="300037"/>
                </a:lnTo>
                <a:cubicBezTo>
                  <a:pt x="198437" y="304800"/>
                  <a:pt x="198048" y="310148"/>
                  <a:pt x="195263" y="314325"/>
                </a:cubicBezTo>
                <a:lnTo>
                  <a:pt x="176213" y="342900"/>
                </a:lnTo>
                <a:cubicBezTo>
                  <a:pt x="173038" y="347662"/>
                  <a:pt x="171807" y="354627"/>
                  <a:pt x="166688" y="357187"/>
                </a:cubicBezTo>
                <a:cubicBezTo>
                  <a:pt x="160338" y="360362"/>
                  <a:pt x="153182" y="362277"/>
                  <a:pt x="147638" y="366712"/>
                </a:cubicBezTo>
                <a:cubicBezTo>
                  <a:pt x="137119" y="375127"/>
                  <a:pt x="130271" y="387815"/>
                  <a:pt x="119063" y="395287"/>
                </a:cubicBezTo>
                <a:lnTo>
                  <a:pt x="104775" y="404812"/>
                </a:lnTo>
                <a:lnTo>
                  <a:pt x="90488" y="447675"/>
                </a:lnTo>
                <a:cubicBezTo>
                  <a:pt x="86615" y="459294"/>
                  <a:pt x="85430" y="467019"/>
                  <a:pt x="76200" y="476250"/>
                </a:cubicBezTo>
                <a:cubicBezTo>
                  <a:pt x="72153" y="480297"/>
                  <a:pt x="66675" y="482600"/>
                  <a:pt x="61913" y="485775"/>
                </a:cubicBezTo>
                <a:cubicBezTo>
                  <a:pt x="58738" y="490537"/>
                  <a:pt x="56857" y="496486"/>
                  <a:pt x="52388" y="500062"/>
                </a:cubicBezTo>
                <a:cubicBezTo>
                  <a:pt x="48468" y="503198"/>
                  <a:pt x="41018" y="500740"/>
                  <a:pt x="38100" y="504825"/>
                </a:cubicBezTo>
                <a:cubicBezTo>
                  <a:pt x="38098" y="504828"/>
                  <a:pt x="26195" y="540541"/>
                  <a:pt x="23813" y="547687"/>
                </a:cubicBezTo>
                <a:lnTo>
                  <a:pt x="9525" y="590550"/>
                </a:lnTo>
                <a:cubicBezTo>
                  <a:pt x="7938" y="595312"/>
                  <a:pt x="5748" y="599915"/>
                  <a:pt x="4763" y="604837"/>
                </a:cubicBezTo>
                <a:lnTo>
                  <a:pt x="0" y="628650"/>
                </a:lnTo>
                <a:cubicBezTo>
                  <a:pt x="1588" y="636587"/>
                  <a:pt x="747" y="645434"/>
                  <a:pt x="4763" y="652462"/>
                </a:cubicBezTo>
                <a:cubicBezTo>
                  <a:pt x="7603" y="657432"/>
                  <a:pt x="14471" y="658553"/>
                  <a:pt x="19050" y="661987"/>
                </a:cubicBezTo>
                <a:cubicBezTo>
                  <a:pt x="20846" y="663334"/>
                  <a:pt x="19050" y="646906"/>
                  <a:pt x="28575" y="64770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4C66BA2B-BBBB-6A40-B1CF-5C3723C5A7A1}"/>
              </a:ext>
            </a:extLst>
          </p:cNvPr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AB80A4E-51F5-3C4E-8D4D-101765BCF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29" t="42462" r="35986" b="43802"/>
          <a:stretch/>
        </p:blipFill>
        <p:spPr bwMode="auto">
          <a:xfrm>
            <a:off x="102484" y="2099748"/>
            <a:ext cx="2885705" cy="1719052"/>
          </a:xfrm>
          <a:prstGeom prst="rect">
            <a:avLst/>
          </a:prstGeom>
          <a:noFill/>
          <a:ln w="19050">
            <a:solidFill>
              <a:srgbClr val="00CCFF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6E89A285-B7AD-E247-A01C-9EA0672BB864}"/>
              </a:ext>
            </a:extLst>
          </p:cNvPr>
          <p:cNvCxnSpPr>
            <a:cxnSpLocks/>
          </p:cNvCxnSpPr>
          <p:nvPr/>
        </p:nvCxnSpPr>
        <p:spPr>
          <a:xfrm flipH="1" flipV="1">
            <a:off x="3032837" y="3076749"/>
            <a:ext cx="598694" cy="2389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7">
            <a:extLst>
              <a:ext uri="{FF2B5EF4-FFF2-40B4-BE49-F238E27FC236}">
                <a16:creationId xmlns:a16="http://schemas.microsoft.com/office/drawing/2014/main" id="{700C041F-E80D-EB40-AA0E-ABEBE2C26739}"/>
              </a:ext>
            </a:extLst>
          </p:cNvPr>
          <p:cNvSpPr/>
          <p:nvPr/>
        </p:nvSpPr>
        <p:spPr>
          <a:xfrm>
            <a:off x="-423321" y="669665"/>
            <a:ext cx="917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Non-circumscribed, homogenous moderate hypointense lesions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37DF861D-4B09-024C-A3CB-7140F926903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86375" y="1638083"/>
            <a:ext cx="2185214" cy="46166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Erased Charcoal</a:t>
            </a:r>
          </a:p>
        </p:txBody>
      </p:sp>
    </p:spTree>
    <p:extLst>
      <p:ext uri="{BB962C8B-B14F-4D97-AF65-F5344CB8AC3E}">
        <p14:creationId xmlns:p14="http://schemas.microsoft.com/office/powerpoint/2010/main" val="10886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0">
            <a:extLst>
              <a:ext uri="{FF2B5EF4-FFF2-40B4-BE49-F238E27FC236}">
                <a16:creationId xmlns:a16="http://schemas.microsoft.com/office/drawing/2014/main" id="{C0932365-53F0-A94F-A3FE-E1DE371BDAB6}"/>
              </a:ext>
            </a:extLst>
          </p:cNvPr>
          <p:cNvSpPr/>
          <p:nvPr/>
        </p:nvSpPr>
        <p:spPr>
          <a:xfrm>
            <a:off x="1107127" y="65726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4" b="7535"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Vrije vorm 7">
            <a:extLst>
              <a:ext uri="{FF2B5EF4-FFF2-40B4-BE49-F238E27FC236}">
                <a16:creationId xmlns:a16="http://schemas.microsoft.com/office/drawing/2014/main" id="{FEBD675E-B7AE-C840-8674-E3D5C40762A6}"/>
              </a:ext>
            </a:extLst>
          </p:cNvPr>
          <p:cNvSpPr/>
          <p:nvPr/>
        </p:nvSpPr>
        <p:spPr>
          <a:xfrm>
            <a:off x="3919537" y="1957387"/>
            <a:ext cx="1366838" cy="942975"/>
          </a:xfrm>
          <a:custGeom>
            <a:avLst/>
            <a:gdLst>
              <a:gd name="connsiteX0" fmla="*/ 28575 w 1366838"/>
              <a:gd name="connsiteY0" fmla="*/ 647700 h 942975"/>
              <a:gd name="connsiteX1" fmla="*/ 76200 w 1366838"/>
              <a:gd name="connsiteY1" fmla="*/ 666750 h 942975"/>
              <a:gd name="connsiteX2" fmla="*/ 109538 w 1366838"/>
              <a:gd name="connsiteY2" fmla="*/ 676275 h 942975"/>
              <a:gd name="connsiteX3" fmla="*/ 123825 w 1366838"/>
              <a:gd name="connsiteY3" fmla="*/ 681037 h 942975"/>
              <a:gd name="connsiteX4" fmla="*/ 147638 w 1366838"/>
              <a:gd name="connsiteY4" fmla="*/ 709612 h 942975"/>
              <a:gd name="connsiteX5" fmla="*/ 161925 w 1366838"/>
              <a:gd name="connsiteY5" fmla="*/ 738187 h 942975"/>
              <a:gd name="connsiteX6" fmla="*/ 176213 w 1366838"/>
              <a:gd name="connsiteY6" fmla="*/ 747712 h 942975"/>
              <a:gd name="connsiteX7" fmla="*/ 190500 w 1366838"/>
              <a:gd name="connsiteY7" fmla="*/ 776287 h 942975"/>
              <a:gd name="connsiteX8" fmla="*/ 204788 w 1366838"/>
              <a:gd name="connsiteY8" fmla="*/ 781050 h 942975"/>
              <a:gd name="connsiteX9" fmla="*/ 219075 w 1366838"/>
              <a:gd name="connsiteY9" fmla="*/ 790575 h 942975"/>
              <a:gd name="connsiteX10" fmla="*/ 319088 w 1366838"/>
              <a:gd name="connsiteY10" fmla="*/ 800100 h 942975"/>
              <a:gd name="connsiteX11" fmla="*/ 428625 w 1366838"/>
              <a:gd name="connsiteY11" fmla="*/ 795337 h 942975"/>
              <a:gd name="connsiteX12" fmla="*/ 452438 w 1366838"/>
              <a:gd name="connsiteY12" fmla="*/ 800100 h 942975"/>
              <a:gd name="connsiteX13" fmla="*/ 481013 w 1366838"/>
              <a:gd name="connsiteY13" fmla="*/ 819150 h 942975"/>
              <a:gd name="connsiteX14" fmla="*/ 495300 w 1366838"/>
              <a:gd name="connsiteY14" fmla="*/ 828675 h 942975"/>
              <a:gd name="connsiteX15" fmla="*/ 519113 w 1366838"/>
              <a:gd name="connsiteY15" fmla="*/ 833437 h 942975"/>
              <a:gd name="connsiteX16" fmla="*/ 547688 w 1366838"/>
              <a:gd name="connsiteY16" fmla="*/ 842962 h 942975"/>
              <a:gd name="connsiteX17" fmla="*/ 571500 w 1366838"/>
              <a:gd name="connsiteY17" fmla="*/ 866775 h 942975"/>
              <a:gd name="connsiteX18" fmla="*/ 585788 w 1366838"/>
              <a:gd name="connsiteY18" fmla="*/ 876300 h 942975"/>
              <a:gd name="connsiteX19" fmla="*/ 600075 w 1366838"/>
              <a:gd name="connsiteY19" fmla="*/ 890587 h 942975"/>
              <a:gd name="connsiteX20" fmla="*/ 614363 w 1366838"/>
              <a:gd name="connsiteY20" fmla="*/ 895350 h 942975"/>
              <a:gd name="connsiteX21" fmla="*/ 642938 w 1366838"/>
              <a:gd name="connsiteY21" fmla="*/ 914400 h 942975"/>
              <a:gd name="connsiteX22" fmla="*/ 685800 w 1366838"/>
              <a:gd name="connsiteY22" fmla="*/ 928687 h 942975"/>
              <a:gd name="connsiteX23" fmla="*/ 700088 w 1366838"/>
              <a:gd name="connsiteY23" fmla="*/ 933450 h 942975"/>
              <a:gd name="connsiteX24" fmla="*/ 776288 w 1366838"/>
              <a:gd name="connsiteY24" fmla="*/ 942975 h 942975"/>
              <a:gd name="connsiteX25" fmla="*/ 838200 w 1366838"/>
              <a:gd name="connsiteY25" fmla="*/ 938212 h 942975"/>
              <a:gd name="connsiteX26" fmla="*/ 866775 w 1366838"/>
              <a:gd name="connsiteY26" fmla="*/ 928687 h 942975"/>
              <a:gd name="connsiteX27" fmla="*/ 923925 w 1366838"/>
              <a:gd name="connsiteY27" fmla="*/ 919162 h 942975"/>
              <a:gd name="connsiteX28" fmla="*/ 952500 w 1366838"/>
              <a:gd name="connsiteY28" fmla="*/ 909637 h 942975"/>
              <a:gd name="connsiteX29" fmla="*/ 966788 w 1366838"/>
              <a:gd name="connsiteY29" fmla="*/ 904875 h 942975"/>
              <a:gd name="connsiteX30" fmla="*/ 981075 w 1366838"/>
              <a:gd name="connsiteY30" fmla="*/ 900112 h 942975"/>
              <a:gd name="connsiteX31" fmla="*/ 1038225 w 1366838"/>
              <a:gd name="connsiteY31" fmla="*/ 890587 h 942975"/>
              <a:gd name="connsiteX32" fmla="*/ 1066800 w 1366838"/>
              <a:gd name="connsiteY32" fmla="*/ 881062 h 942975"/>
              <a:gd name="connsiteX33" fmla="*/ 1128713 w 1366838"/>
              <a:gd name="connsiteY33" fmla="*/ 876300 h 942975"/>
              <a:gd name="connsiteX34" fmla="*/ 1143000 w 1366838"/>
              <a:gd name="connsiteY34" fmla="*/ 866775 h 942975"/>
              <a:gd name="connsiteX35" fmla="*/ 1157288 w 1366838"/>
              <a:gd name="connsiteY35" fmla="*/ 862012 h 942975"/>
              <a:gd name="connsiteX36" fmla="*/ 1185863 w 1366838"/>
              <a:gd name="connsiteY36" fmla="*/ 842962 h 942975"/>
              <a:gd name="connsiteX37" fmla="*/ 1200150 w 1366838"/>
              <a:gd name="connsiteY37" fmla="*/ 833437 h 942975"/>
              <a:gd name="connsiteX38" fmla="*/ 1219200 w 1366838"/>
              <a:gd name="connsiteY38" fmla="*/ 809625 h 942975"/>
              <a:gd name="connsiteX39" fmla="*/ 1238250 w 1366838"/>
              <a:gd name="connsiteY39" fmla="*/ 781050 h 942975"/>
              <a:gd name="connsiteX40" fmla="*/ 1257300 w 1366838"/>
              <a:gd name="connsiteY40" fmla="*/ 752475 h 942975"/>
              <a:gd name="connsiteX41" fmla="*/ 1266825 w 1366838"/>
              <a:gd name="connsiteY41" fmla="*/ 738187 h 942975"/>
              <a:gd name="connsiteX42" fmla="*/ 1281113 w 1366838"/>
              <a:gd name="connsiteY42" fmla="*/ 728662 h 942975"/>
              <a:gd name="connsiteX43" fmla="*/ 1290638 w 1366838"/>
              <a:gd name="connsiteY43" fmla="*/ 714375 h 942975"/>
              <a:gd name="connsiteX44" fmla="*/ 1304925 w 1366838"/>
              <a:gd name="connsiteY44" fmla="*/ 704850 h 942975"/>
              <a:gd name="connsiteX45" fmla="*/ 1309688 w 1366838"/>
              <a:gd name="connsiteY45" fmla="*/ 685800 h 942975"/>
              <a:gd name="connsiteX46" fmla="*/ 1328738 w 1366838"/>
              <a:gd name="connsiteY46" fmla="*/ 642937 h 942975"/>
              <a:gd name="connsiteX47" fmla="*/ 1333500 w 1366838"/>
              <a:gd name="connsiteY47" fmla="*/ 628650 h 942975"/>
              <a:gd name="connsiteX48" fmla="*/ 1352550 w 1366838"/>
              <a:gd name="connsiteY48" fmla="*/ 600075 h 942975"/>
              <a:gd name="connsiteX49" fmla="*/ 1357313 w 1366838"/>
              <a:gd name="connsiteY49" fmla="*/ 581025 h 942975"/>
              <a:gd name="connsiteX50" fmla="*/ 1366838 w 1366838"/>
              <a:gd name="connsiteY50" fmla="*/ 552450 h 942975"/>
              <a:gd name="connsiteX51" fmla="*/ 1362075 w 1366838"/>
              <a:gd name="connsiteY51" fmla="*/ 519112 h 942975"/>
              <a:gd name="connsiteX52" fmla="*/ 1357313 w 1366838"/>
              <a:gd name="connsiteY52" fmla="*/ 447675 h 942975"/>
              <a:gd name="connsiteX53" fmla="*/ 1338263 w 1366838"/>
              <a:gd name="connsiteY53" fmla="*/ 419100 h 942975"/>
              <a:gd name="connsiteX54" fmla="*/ 1323975 w 1366838"/>
              <a:gd name="connsiteY54" fmla="*/ 390525 h 942975"/>
              <a:gd name="connsiteX55" fmla="*/ 1300163 w 1366838"/>
              <a:gd name="connsiteY55" fmla="*/ 347662 h 942975"/>
              <a:gd name="connsiteX56" fmla="*/ 1285875 w 1366838"/>
              <a:gd name="connsiteY56" fmla="*/ 338137 h 942975"/>
              <a:gd name="connsiteX57" fmla="*/ 1262063 w 1366838"/>
              <a:gd name="connsiteY57" fmla="*/ 314325 h 942975"/>
              <a:gd name="connsiteX58" fmla="*/ 1233488 w 1366838"/>
              <a:gd name="connsiteY58" fmla="*/ 290512 h 942975"/>
              <a:gd name="connsiteX59" fmla="*/ 1204913 w 1366838"/>
              <a:gd name="connsiteY59" fmla="*/ 247650 h 942975"/>
              <a:gd name="connsiteX60" fmla="*/ 1195388 w 1366838"/>
              <a:gd name="connsiteY60" fmla="*/ 233362 h 942975"/>
              <a:gd name="connsiteX61" fmla="*/ 1166813 w 1366838"/>
              <a:gd name="connsiteY61" fmla="*/ 209550 h 942975"/>
              <a:gd name="connsiteX62" fmla="*/ 1138238 w 1366838"/>
              <a:gd name="connsiteY62" fmla="*/ 190500 h 942975"/>
              <a:gd name="connsiteX63" fmla="*/ 1123950 w 1366838"/>
              <a:gd name="connsiteY63" fmla="*/ 180975 h 942975"/>
              <a:gd name="connsiteX64" fmla="*/ 1095375 w 1366838"/>
              <a:gd name="connsiteY64" fmla="*/ 157162 h 942975"/>
              <a:gd name="connsiteX65" fmla="*/ 1066800 w 1366838"/>
              <a:gd name="connsiteY65" fmla="*/ 147637 h 942975"/>
              <a:gd name="connsiteX66" fmla="*/ 1052513 w 1366838"/>
              <a:gd name="connsiteY66" fmla="*/ 138112 h 942975"/>
              <a:gd name="connsiteX67" fmla="*/ 1033463 w 1366838"/>
              <a:gd name="connsiteY67" fmla="*/ 133350 h 942975"/>
              <a:gd name="connsiteX68" fmla="*/ 1019175 w 1366838"/>
              <a:gd name="connsiteY68" fmla="*/ 128587 h 942975"/>
              <a:gd name="connsiteX69" fmla="*/ 966788 w 1366838"/>
              <a:gd name="connsiteY69" fmla="*/ 119062 h 942975"/>
              <a:gd name="connsiteX70" fmla="*/ 952500 w 1366838"/>
              <a:gd name="connsiteY70" fmla="*/ 114300 h 942975"/>
              <a:gd name="connsiteX71" fmla="*/ 938213 w 1366838"/>
              <a:gd name="connsiteY71" fmla="*/ 100012 h 942975"/>
              <a:gd name="connsiteX72" fmla="*/ 904875 w 1366838"/>
              <a:gd name="connsiteY72" fmla="*/ 80962 h 942975"/>
              <a:gd name="connsiteX73" fmla="*/ 876300 w 1366838"/>
              <a:gd name="connsiteY73" fmla="*/ 66675 h 942975"/>
              <a:gd name="connsiteX74" fmla="*/ 862013 w 1366838"/>
              <a:gd name="connsiteY74" fmla="*/ 57150 h 942975"/>
              <a:gd name="connsiteX75" fmla="*/ 838200 w 1366838"/>
              <a:gd name="connsiteY75" fmla="*/ 33337 h 942975"/>
              <a:gd name="connsiteX76" fmla="*/ 809625 w 1366838"/>
              <a:gd name="connsiteY76" fmla="*/ 23812 h 942975"/>
              <a:gd name="connsiteX77" fmla="*/ 795338 w 1366838"/>
              <a:gd name="connsiteY77" fmla="*/ 19050 h 942975"/>
              <a:gd name="connsiteX78" fmla="*/ 781050 w 1366838"/>
              <a:gd name="connsiteY78" fmla="*/ 14287 h 942975"/>
              <a:gd name="connsiteX79" fmla="*/ 728663 w 1366838"/>
              <a:gd name="connsiteY79" fmla="*/ 4762 h 942975"/>
              <a:gd name="connsiteX80" fmla="*/ 685800 w 1366838"/>
              <a:gd name="connsiteY80" fmla="*/ 0 h 942975"/>
              <a:gd name="connsiteX81" fmla="*/ 509588 w 1366838"/>
              <a:gd name="connsiteY81" fmla="*/ 4762 h 942975"/>
              <a:gd name="connsiteX82" fmla="*/ 485775 w 1366838"/>
              <a:gd name="connsiteY82" fmla="*/ 9525 h 942975"/>
              <a:gd name="connsiteX83" fmla="*/ 452438 w 1366838"/>
              <a:gd name="connsiteY83" fmla="*/ 19050 h 942975"/>
              <a:gd name="connsiteX84" fmla="*/ 433388 w 1366838"/>
              <a:gd name="connsiteY84" fmla="*/ 23812 h 942975"/>
              <a:gd name="connsiteX85" fmla="*/ 390525 w 1366838"/>
              <a:gd name="connsiteY85" fmla="*/ 52387 h 942975"/>
              <a:gd name="connsiteX86" fmla="*/ 376238 w 1366838"/>
              <a:gd name="connsiteY86" fmla="*/ 61912 h 942975"/>
              <a:gd name="connsiteX87" fmla="*/ 342900 w 1366838"/>
              <a:gd name="connsiteY87" fmla="*/ 90487 h 942975"/>
              <a:gd name="connsiteX88" fmla="*/ 333375 w 1366838"/>
              <a:gd name="connsiteY88" fmla="*/ 104775 h 942975"/>
              <a:gd name="connsiteX89" fmla="*/ 319088 w 1366838"/>
              <a:gd name="connsiteY89" fmla="*/ 119062 h 942975"/>
              <a:gd name="connsiteX90" fmla="*/ 314325 w 1366838"/>
              <a:gd name="connsiteY90" fmla="*/ 138112 h 942975"/>
              <a:gd name="connsiteX91" fmla="*/ 300038 w 1366838"/>
              <a:gd name="connsiteY91" fmla="*/ 166687 h 942975"/>
              <a:gd name="connsiteX92" fmla="*/ 295275 w 1366838"/>
              <a:gd name="connsiteY92" fmla="*/ 180975 h 942975"/>
              <a:gd name="connsiteX93" fmla="*/ 280988 w 1366838"/>
              <a:gd name="connsiteY93" fmla="*/ 195262 h 942975"/>
              <a:gd name="connsiteX94" fmla="*/ 271463 w 1366838"/>
              <a:gd name="connsiteY94" fmla="*/ 209550 h 942975"/>
              <a:gd name="connsiteX95" fmla="*/ 252413 w 1366838"/>
              <a:gd name="connsiteY95" fmla="*/ 219075 h 942975"/>
              <a:gd name="connsiteX96" fmla="*/ 223838 w 1366838"/>
              <a:gd name="connsiteY96" fmla="*/ 242887 h 942975"/>
              <a:gd name="connsiteX97" fmla="*/ 204788 w 1366838"/>
              <a:gd name="connsiteY97" fmla="*/ 285750 h 942975"/>
              <a:gd name="connsiteX98" fmla="*/ 200025 w 1366838"/>
              <a:gd name="connsiteY98" fmla="*/ 300037 h 942975"/>
              <a:gd name="connsiteX99" fmla="*/ 195263 w 1366838"/>
              <a:gd name="connsiteY99" fmla="*/ 314325 h 942975"/>
              <a:gd name="connsiteX100" fmla="*/ 176213 w 1366838"/>
              <a:gd name="connsiteY100" fmla="*/ 342900 h 942975"/>
              <a:gd name="connsiteX101" fmla="*/ 166688 w 1366838"/>
              <a:gd name="connsiteY101" fmla="*/ 357187 h 942975"/>
              <a:gd name="connsiteX102" fmla="*/ 147638 w 1366838"/>
              <a:gd name="connsiteY102" fmla="*/ 366712 h 942975"/>
              <a:gd name="connsiteX103" fmla="*/ 119063 w 1366838"/>
              <a:gd name="connsiteY103" fmla="*/ 395287 h 942975"/>
              <a:gd name="connsiteX104" fmla="*/ 104775 w 1366838"/>
              <a:gd name="connsiteY104" fmla="*/ 404812 h 942975"/>
              <a:gd name="connsiteX105" fmla="*/ 90488 w 1366838"/>
              <a:gd name="connsiteY105" fmla="*/ 447675 h 942975"/>
              <a:gd name="connsiteX106" fmla="*/ 76200 w 1366838"/>
              <a:gd name="connsiteY106" fmla="*/ 476250 h 942975"/>
              <a:gd name="connsiteX107" fmla="*/ 61913 w 1366838"/>
              <a:gd name="connsiteY107" fmla="*/ 485775 h 942975"/>
              <a:gd name="connsiteX108" fmla="*/ 52388 w 1366838"/>
              <a:gd name="connsiteY108" fmla="*/ 500062 h 942975"/>
              <a:gd name="connsiteX109" fmla="*/ 38100 w 1366838"/>
              <a:gd name="connsiteY109" fmla="*/ 504825 h 942975"/>
              <a:gd name="connsiteX110" fmla="*/ 23813 w 1366838"/>
              <a:gd name="connsiteY110" fmla="*/ 547687 h 942975"/>
              <a:gd name="connsiteX111" fmla="*/ 9525 w 1366838"/>
              <a:gd name="connsiteY111" fmla="*/ 590550 h 942975"/>
              <a:gd name="connsiteX112" fmla="*/ 4763 w 1366838"/>
              <a:gd name="connsiteY112" fmla="*/ 604837 h 942975"/>
              <a:gd name="connsiteX113" fmla="*/ 0 w 1366838"/>
              <a:gd name="connsiteY113" fmla="*/ 628650 h 942975"/>
              <a:gd name="connsiteX114" fmla="*/ 4763 w 1366838"/>
              <a:gd name="connsiteY114" fmla="*/ 652462 h 942975"/>
              <a:gd name="connsiteX115" fmla="*/ 19050 w 1366838"/>
              <a:gd name="connsiteY115" fmla="*/ 661987 h 942975"/>
              <a:gd name="connsiteX116" fmla="*/ 28575 w 1366838"/>
              <a:gd name="connsiteY116" fmla="*/ 64770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366838" h="942975">
                <a:moveTo>
                  <a:pt x="28575" y="647700"/>
                </a:moveTo>
                <a:cubicBezTo>
                  <a:pt x="38100" y="648494"/>
                  <a:pt x="33700" y="645501"/>
                  <a:pt x="76200" y="666750"/>
                </a:cubicBezTo>
                <a:cubicBezTo>
                  <a:pt x="83807" y="670553"/>
                  <a:pt x="102425" y="674243"/>
                  <a:pt x="109538" y="676275"/>
                </a:cubicBezTo>
                <a:cubicBezTo>
                  <a:pt x="114365" y="677654"/>
                  <a:pt x="119063" y="679450"/>
                  <a:pt x="123825" y="681037"/>
                </a:cubicBezTo>
                <a:cubicBezTo>
                  <a:pt x="134356" y="691568"/>
                  <a:pt x="141009" y="696353"/>
                  <a:pt x="147638" y="709612"/>
                </a:cubicBezTo>
                <a:cubicBezTo>
                  <a:pt x="155385" y="725107"/>
                  <a:pt x="148275" y="724537"/>
                  <a:pt x="161925" y="738187"/>
                </a:cubicBezTo>
                <a:cubicBezTo>
                  <a:pt x="165973" y="742234"/>
                  <a:pt x="171450" y="744537"/>
                  <a:pt x="176213" y="747712"/>
                </a:cubicBezTo>
                <a:cubicBezTo>
                  <a:pt x="179350" y="757125"/>
                  <a:pt x="182106" y="769572"/>
                  <a:pt x="190500" y="776287"/>
                </a:cubicBezTo>
                <a:cubicBezTo>
                  <a:pt x="194420" y="779423"/>
                  <a:pt x="200298" y="778805"/>
                  <a:pt x="204788" y="781050"/>
                </a:cubicBezTo>
                <a:cubicBezTo>
                  <a:pt x="209907" y="783610"/>
                  <a:pt x="213956" y="788015"/>
                  <a:pt x="219075" y="790575"/>
                </a:cubicBezTo>
                <a:cubicBezTo>
                  <a:pt x="244971" y="803522"/>
                  <a:pt x="316958" y="799982"/>
                  <a:pt x="319088" y="800100"/>
                </a:cubicBezTo>
                <a:cubicBezTo>
                  <a:pt x="355600" y="798512"/>
                  <a:pt x="392078" y="795337"/>
                  <a:pt x="428625" y="795337"/>
                </a:cubicBezTo>
                <a:cubicBezTo>
                  <a:pt x="436720" y="795337"/>
                  <a:pt x="445069" y="796750"/>
                  <a:pt x="452438" y="800100"/>
                </a:cubicBezTo>
                <a:cubicBezTo>
                  <a:pt x="462860" y="804837"/>
                  <a:pt x="471488" y="812800"/>
                  <a:pt x="481013" y="819150"/>
                </a:cubicBezTo>
                <a:cubicBezTo>
                  <a:pt x="485775" y="822325"/>
                  <a:pt x="489687" y="827553"/>
                  <a:pt x="495300" y="828675"/>
                </a:cubicBezTo>
                <a:cubicBezTo>
                  <a:pt x="503238" y="830262"/>
                  <a:pt x="511303" y="831307"/>
                  <a:pt x="519113" y="833437"/>
                </a:cubicBezTo>
                <a:cubicBezTo>
                  <a:pt x="528799" y="836079"/>
                  <a:pt x="547688" y="842962"/>
                  <a:pt x="547688" y="842962"/>
                </a:cubicBezTo>
                <a:cubicBezTo>
                  <a:pt x="585790" y="868364"/>
                  <a:pt x="539747" y="835022"/>
                  <a:pt x="571500" y="866775"/>
                </a:cubicBezTo>
                <a:cubicBezTo>
                  <a:pt x="575547" y="870822"/>
                  <a:pt x="581391" y="872636"/>
                  <a:pt x="585788" y="876300"/>
                </a:cubicBezTo>
                <a:cubicBezTo>
                  <a:pt x="590962" y="880612"/>
                  <a:pt x="594471" y="886851"/>
                  <a:pt x="600075" y="890587"/>
                </a:cubicBezTo>
                <a:cubicBezTo>
                  <a:pt x="604252" y="893372"/>
                  <a:pt x="609974" y="892912"/>
                  <a:pt x="614363" y="895350"/>
                </a:cubicBezTo>
                <a:cubicBezTo>
                  <a:pt x="624370" y="900909"/>
                  <a:pt x="632078" y="910780"/>
                  <a:pt x="642938" y="914400"/>
                </a:cubicBezTo>
                <a:lnTo>
                  <a:pt x="685800" y="928687"/>
                </a:lnTo>
                <a:cubicBezTo>
                  <a:pt x="690563" y="930275"/>
                  <a:pt x="695093" y="932951"/>
                  <a:pt x="700088" y="933450"/>
                </a:cubicBezTo>
                <a:cubicBezTo>
                  <a:pt x="757321" y="939173"/>
                  <a:pt x="731976" y="935589"/>
                  <a:pt x="776288" y="942975"/>
                </a:cubicBezTo>
                <a:cubicBezTo>
                  <a:pt x="796925" y="941387"/>
                  <a:pt x="817755" y="941440"/>
                  <a:pt x="838200" y="938212"/>
                </a:cubicBezTo>
                <a:cubicBezTo>
                  <a:pt x="848117" y="936646"/>
                  <a:pt x="856836" y="930107"/>
                  <a:pt x="866775" y="928687"/>
                </a:cubicBezTo>
                <a:cubicBezTo>
                  <a:pt x="881096" y="926641"/>
                  <a:pt x="908597" y="923343"/>
                  <a:pt x="923925" y="919162"/>
                </a:cubicBezTo>
                <a:cubicBezTo>
                  <a:pt x="933611" y="916520"/>
                  <a:pt x="942975" y="912812"/>
                  <a:pt x="952500" y="909637"/>
                </a:cubicBezTo>
                <a:lnTo>
                  <a:pt x="966788" y="904875"/>
                </a:lnTo>
                <a:cubicBezTo>
                  <a:pt x="971550" y="903288"/>
                  <a:pt x="976105" y="900822"/>
                  <a:pt x="981075" y="900112"/>
                </a:cubicBezTo>
                <a:cubicBezTo>
                  <a:pt x="995396" y="898066"/>
                  <a:pt x="1022897" y="894768"/>
                  <a:pt x="1038225" y="890587"/>
                </a:cubicBezTo>
                <a:cubicBezTo>
                  <a:pt x="1047911" y="887945"/>
                  <a:pt x="1056789" y="881832"/>
                  <a:pt x="1066800" y="881062"/>
                </a:cubicBezTo>
                <a:lnTo>
                  <a:pt x="1128713" y="876300"/>
                </a:lnTo>
                <a:cubicBezTo>
                  <a:pt x="1133475" y="873125"/>
                  <a:pt x="1137881" y="869335"/>
                  <a:pt x="1143000" y="866775"/>
                </a:cubicBezTo>
                <a:cubicBezTo>
                  <a:pt x="1147490" y="864530"/>
                  <a:pt x="1152899" y="864450"/>
                  <a:pt x="1157288" y="862012"/>
                </a:cubicBezTo>
                <a:cubicBezTo>
                  <a:pt x="1167295" y="856453"/>
                  <a:pt x="1176338" y="849312"/>
                  <a:pt x="1185863" y="842962"/>
                </a:cubicBezTo>
                <a:lnTo>
                  <a:pt x="1200150" y="833437"/>
                </a:lnTo>
                <a:cubicBezTo>
                  <a:pt x="1210876" y="801262"/>
                  <a:pt x="1196001" y="836139"/>
                  <a:pt x="1219200" y="809625"/>
                </a:cubicBezTo>
                <a:cubicBezTo>
                  <a:pt x="1226738" y="801010"/>
                  <a:pt x="1231900" y="790575"/>
                  <a:pt x="1238250" y="781050"/>
                </a:cubicBezTo>
                <a:lnTo>
                  <a:pt x="1257300" y="752475"/>
                </a:lnTo>
                <a:cubicBezTo>
                  <a:pt x="1260475" y="747712"/>
                  <a:pt x="1262062" y="741362"/>
                  <a:pt x="1266825" y="738187"/>
                </a:cubicBezTo>
                <a:lnTo>
                  <a:pt x="1281113" y="728662"/>
                </a:lnTo>
                <a:cubicBezTo>
                  <a:pt x="1284288" y="723900"/>
                  <a:pt x="1286591" y="718422"/>
                  <a:pt x="1290638" y="714375"/>
                </a:cubicBezTo>
                <a:cubicBezTo>
                  <a:pt x="1294685" y="710328"/>
                  <a:pt x="1301750" y="709612"/>
                  <a:pt x="1304925" y="704850"/>
                </a:cubicBezTo>
                <a:cubicBezTo>
                  <a:pt x="1308556" y="699404"/>
                  <a:pt x="1307807" y="692069"/>
                  <a:pt x="1309688" y="685800"/>
                </a:cubicBezTo>
                <a:cubicBezTo>
                  <a:pt x="1318963" y="654885"/>
                  <a:pt x="1314818" y="663817"/>
                  <a:pt x="1328738" y="642937"/>
                </a:cubicBezTo>
                <a:cubicBezTo>
                  <a:pt x="1330325" y="638175"/>
                  <a:pt x="1331062" y="633038"/>
                  <a:pt x="1333500" y="628650"/>
                </a:cubicBezTo>
                <a:cubicBezTo>
                  <a:pt x="1339059" y="618643"/>
                  <a:pt x="1352550" y="600075"/>
                  <a:pt x="1352550" y="600075"/>
                </a:cubicBezTo>
                <a:cubicBezTo>
                  <a:pt x="1354138" y="593725"/>
                  <a:pt x="1355432" y="587294"/>
                  <a:pt x="1357313" y="581025"/>
                </a:cubicBezTo>
                <a:cubicBezTo>
                  <a:pt x="1360198" y="571408"/>
                  <a:pt x="1366838" y="552450"/>
                  <a:pt x="1366838" y="552450"/>
                </a:cubicBezTo>
                <a:cubicBezTo>
                  <a:pt x="1365250" y="541337"/>
                  <a:pt x="1363091" y="530291"/>
                  <a:pt x="1362075" y="519112"/>
                </a:cubicBezTo>
                <a:cubicBezTo>
                  <a:pt x="1359914" y="495345"/>
                  <a:pt x="1362841" y="470891"/>
                  <a:pt x="1357313" y="447675"/>
                </a:cubicBezTo>
                <a:cubicBezTo>
                  <a:pt x="1354662" y="436539"/>
                  <a:pt x="1341883" y="429960"/>
                  <a:pt x="1338263" y="419100"/>
                </a:cubicBezTo>
                <a:cubicBezTo>
                  <a:pt x="1331690" y="399382"/>
                  <a:pt x="1336285" y="408989"/>
                  <a:pt x="1323975" y="390525"/>
                </a:cubicBezTo>
                <a:cubicBezTo>
                  <a:pt x="1314773" y="362920"/>
                  <a:pt x="1319904" y="364113"/>
                  <a:pt x="1300163" y="347662"/>
                </a:cubicBezTo>
                <a:cubicBezTo>
                  <a:pt x="1295766" y="343998"/>
                  <a:pt x="1290638" y="341312"/>
                  <a:pt x="1285875" y="338137"/>
                </a:cubicBezTo>
                <a:cubicBezTo>
                  <a:pt x="1268412" y="311944"/>
                  <a:pt x="1285875" y="334169"/>
                  <a:pt x="1262063" y="314325"/>
                </a:cubicBezTo>
                <a:cubicBezTo>
                  <a:pt x="1225394" y="283767"/>
                  <a:pt x="1268959" y="314160"/>
                  <a:pt x="1233488" y="290512"/>
                </a:cubicBezTo>
                <a:lnTo>
                  <a:pt x="1204913" y="247650"/>
                </a:lnTo>
                <a:cubicBezTo>
                  <a:pt x="1201738" y="242887"/>
                  <a:pt x="1200151" y="236537"/>
                  <a:pt x="1195388" y="233362"/>
                </a:cubicBezTo>
                <a:cubicBezTo>
                  <a:pt x="1144337" y="199329"/>
                  <a:pt x="1221810" y="252325"/>
                  <a:pt x="1166813" y="209550"/>
                </a:cubicBezTo>
                <a:cubicBezTo>
                  <a:pt x="1157777" y="202522"/>
                  <a:pt x="1147763" y="196850"/>
                  <a:pt x="1138238" y="190500"/>
                </a:cubicBezTo>
                <a:cubicBezTo>
                  <a:pt x="1133475" y="187325"/>
                  <a:pt x="1127997" y="185023"/>
                  <a:pt x="1123950" y="180975"/>
                </a:cubicBezTo>
                <a:cubicBezTo>
                  <a:pt x="1114976" y="172001"/>
                  <a:pt x="1107312" y="162467"/>
                  <a:pt x="1095375" y="157162"/>
                </a:cubicBezTo>
                <a:cubicBezTo>
                  <a:pt x="1086200" y="153084"/>
                  <a:pt x="1075154" y="153206"/>
                  <a:pt x="1066800" y="147637"/>
                </a:cubicBezTo>
                <a:cubicBezTo>
                  <a:pt x="1062038" y="144462"/>
                  <a:pt x="1057774" y="140367"/>
                  <a:pt x="1052513" y="138112"/>
                </a:cubicBezTo>
                <a:cubicBezTo>
                  <a:pt x="1046497" y="135534"/>
                  <a:pt x="1039757" y="135148"/>
                  <a:pt x="1033463" y="133350"/>
                </a:cubicBezTo>
                <a:cubicBezTo>
                  <a:pt x="1028636" y="131971"/>
                  <a:pt x="1024045" y="129805"/>
                  <a:pt x="1019175" y="128587"/>
                </a:cubicBezTo>
                <a:cubicBezTo>
                  <a:pt x="984550" y="119931"/>
                  <a:pt x="1004950" y="127542"/>
                  <a:pt x="966788" y="119062"/>
                </a:cubicBezTo>
                <a:cubicBezTo>
                  <a:pt x="961887" y="117973"/>
                  <a:pt x="957263" y="115887"/>
                  <a:pt x="952500" y="114300"/>
                </a:cubicBezTo>
                <a:cubicBezTo>
                  <a:pt x="947738" y="109537"/>
                  <a:pt x="943387" y="104324"/>
                  <a:pt x="938213" y="100012"/>
                </a:cubicBezTo>
                <a:cubicBezTo>
                  <a:pt x="925557" y="89465"/>
                  <a:pt x="919694" y="89430"/>
                  <a:pt x="904875" y="80962"/>
                </a:cubicBezTo>
                <a:cubicBezTo>
                  <a:pt x="879026" y="66191"/>
                  <a:pt x="902495" y="75406"/>
                  <a:pt x="876300" y="66675"/>
                </a:cubicBezTo>
                <a:cubicBezTo>
                  <a:pt x="871538" y="63500"/>
                  <a:pt x="866060" y="61197"/>
                  <a:pt x="862013" y="57150"/>
                </a:cubicBezTo>
                <a:cubicBezTo>
                  <a:pt x="845503" y="40639"/>
                  <a:pt x="861061" y="43497"/>
                  <a:pt x="838200" y="33337"/>
                </a:cubicBezTo>
                <a:cubicBezTo>
                  <a:pt x="829025" y="29259"/>
                  <a:pt x="819150" y="26987"/>
                  <a:pt x="809625" y="23812"/>
                </a:cubicBezTo>
                <a:lnTo>
                  <a:pt x="795338" y="19050"/>
                </a:lnTo>
                <a:cubicBezTo>
                  <a:pt x="790575" y="17462"/>
                  <a:pt x="785973" y="15271"/>
                  <a:pt x="781050" y="14287"/>
                </a:cubicBezTo>
                <a:cubicBezTo>
                  <a:pt x="763104" y="10698"/>
                  <a:pt x="746928" y="7197"/>
                  <a:pt x="728663" y="4762"/>
                </a:cubicBezTo>
                <a:cubicBezTo>
                  <a:pt x="714414" y="2862"/>
                  <a:pt x="700088" y="1587"/>
                  <a:pt x="685800" y="0"/>
                </a:cubicBezTo>
                <a:cubicBezTo>
                  <a:pt x="627063" y="1587"/>
                  <a:pt x="568280" y="1967"/>
                  <a:pt x="509588" y="4762"/>
                </a:cubicBezTo>
                <a:cubicBezTo>
                  <a:pt x="501502" y="5147"/>
                  <a:pt x="493677" y="7769"/>
                  <a:pt x="485775" y="9525"/>
                </a:cubicBezTo>
                <a:cubicBezTo>
                  <a:pt x="452251" y="16975"/>
                  <a:pt x="480300" y="11089"/>
                  <a:pt x="452438" y="19050"/>
                </a:cubicBezTo>
                <a:cubicBezTo>
                  <a:pt x="446144" y="20848"/>
                  <a:pt x="439738" y="22225"/>
                  <a:pt x="433388" y="23812"/>
                </a:cubicBezTo>
                <a:lnTo>
                  <a:pt x="390525" y="52387"/>
                </a:lnTo>
                <a:cubicBezTo>
                  <a:pt x="385763" y="55562"/>
                  <a:pt x="380285" y="57865"/>
                  <a:pt x="376238" y="61912"/>
                </a:cubicBezTo>
                <a:cubicBezTo>
                  <a:pt x="356337" y="81813"/>
                  <a:pt x="367338" y="72159"/>
                  <a:pt x="342900" y="90487"/>
                </a:cubicBezTo>
                <a:cubicBezTo>
                  <a:pt x="339725" y="95250"/>
                  <a:pt x="337039" y="100378"/>
                  <a:pt x="333375" y="104775"/>
                </a:cubicBezTo>
                <a:cubicBezTo>
                  <a:pt x="329063" y="109949"/>
                  <a:pt x="322430" y="113214"/>
                  <a:pt x="319088" y="119062"/>
                </a:cubicBezTo>
                <a:cubicBezTo>
                  <a:pt x="315841" y="124745"/>
                  <a:pt x="316123" y="131818"/>
                  <a:pt x="314325" y="138112"/>
                </a:cubicBezTo>
                <a:cubicBezTo>
                  <a:pt x="306343" y="166048"/>
                  <a:pt x="313955" y="138854"/>
                  <a:pt x="300038" y="166687"/>
                </a:cubicBezTo>
                <a:cubicBezTo>
                  <a:pt x="297793" y="171177"/>
                  <a:pt x="298060" y="176798"/>
                  <a:pt x="295275" y="180975"/>
                </a:cubicBezTo>
                <a:cubicBezTo>
                  <a:pt x="291539" y="186579"/>
                  <a:pt x="285300" y="190088"/>
                  <a:pt x="280988" y="195262"/>
                </a:cubicBezTo>
                <a:cubicBezTo>
                  <a:pt x="277324" y="199659"/>
                  <a:pt x="275860" y="205886"/>
                  <a:pt x="271463" y="209550"/>
                </a:cubicBezTo>
                <a:cubicBezTo>
                  <a:pt x="266009" y="214095"/>
                  <a:pt x="258577" y="215553"/>
                  <a:pt x="252413" y="219075"/>
                </a:cubicBezTo>
                <a:cubicBezTo>
                  <a:pt x="240493" y="225886"/>
                  <a:pt x="232793" y="232141"/>
                  <a:pt x="223838" y="242887"/>
                </a:cubicBezTo>
                <a:cubicBezTo>
                  <a:pt x="211259" y="257982"/>
                  <a:pt x="211710" y="264984"/>
                  <a:pt x="204788" y="285750"/>
                </a:cubicBezTo>
                <a:lnTo>
                  <a:pt x="200025" y="300037"/>
                </a:lnTo>
                <a:cubicBezTo>
                  <a:pt x="198437" y="304800"/>
                  <a:pt x="198048" y="310148"/>
                  <a:pt x="195263" y="314325"/>
                </a:cubicBezTo>
                <a:lnTo>
                  <a:pt x="176213" y="342900"/>
                </a:lnTo>
                <a:cubicBezTo>
                  <a:pt x="173038" y="347662"/>
                  <a:pt x="171807" y="354627"/>
                  <a:pt x="166688" y="357187"/>
                </a:cubicBezTo>
                <a:cubicBezTo>
                  <a:pt x="160338" y="360362"/>
                  <a:pt x="153182" y="362277"/>
                  <a:pt x="147638" y="366712"/>
                </a:cubicBezTo>
                <a:cubicBezTo>
                  <a:pt x="137119" y="375127"/>
                  <a:pt x="130271" y="387815"/>
                  <a:pt x="119063" y="395287"/>
                </a:cubicBezTo>
                <a:lnTo>
                  <a:pt x="104775" y="404812"/>
                </a:lnTo>
                <a:lnTo>
                  <a:pt x="90488" y="447675"/>
                </a:lnTo>
                <a:cubicBezTo>
                  <a:pt x="86615" y="459294"/>
                  <a:pt x="85430" y="467019"/>
                  <a:pt x="76200" y="476250"/>
                </a:cubicBezTo>
                <a:cubicBezTo>
                  <a:pt x="72153" y="480297"/>
                  <a:pt x="66675" y="482600"/>
                  <a:pt x="61913" y="485775"/>
                </a:cubicBezTo>
                <a:cubicBezTo>
                  <a:pt x="58738" y="490537"/>
                  <a:pt x="56857" y="496486"/>
                  <a:pt x="52388" y="500062"/>
                </a:cubicBezTo>
                <a:cubicBezTo>
                  <a:pt x="48468" y="503198"/>
                  <a:pt x="41018" y="500740"/>
                  <a:pt x="38100" y="504825"/>
                </a:cubicBezTo>
                <a:cubicBezTo>
                  <a:pt x="38098" y="504828"/>
                  <a:pt x="26195" y="540541"/>
                  <a:pt x="23813" y="547687"/>
                </a:cubicBezTo>
                <a:lnTo>
                  <a:pt x="9525" y="590550"/>
                </a:lnTo>
                <a:cubicBezTo>
                  <a:pt x="7938" y="595312"/>
                  <a:pt x="5748" y="599915"/>
                  <a:pt x="4763" y="604837"/>
                </a:cubicBezTo>
                <a:lnTo>
                  <a:pt x="0" y="628650"/>
                </a:lnTo>
                <a:cubicBezTo>
                  <a:pt x="1588" y="636587"/>
                  <a:pt x="747" y="645434"/>
                  <a:pt x="4763" y="652462"/>
                </a:cubicBezTo>
                <a:cubicBezTo>
                  <a:pt x="7603" y="657432"/>
                  <a:pt x="14471" y="658553"/>
                  <a:pt x="19050" y="661987"/>
                </a:cubicBezTo>
                <a:cubicBezTo>
                  <a:pt x="20846" y="663334"/>
                  <a:pt x="19050" y="646906"/>
                  <a:pt x="28575" y="64770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4C66BA2B-BBBB-6A40-B1CF-5C3723C5A7A1}"/>
              </a:ext>
            </a:extLst>
          </p:cNvPr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T2W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 TZ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5394C45-07C3-3041-8DE7-5A8E49FC0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86" t="25021" r="38995" b="59474"/>
          <a:stretch/>
        </p:blipFill>
        <p:spPr bwMode="auto">
          <a:xfrm>
            <a:off x="6527682" y="1591209"/>
            <a:ext cx="2506367" cy="18081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56995F3B-69F1-8C41-9CD3-8DDBE9667F62}"/>
              </a:ext>
            </a:extLst>
          </p:cNvPr>
          <p:cNvCxnSpPr>
            <a:cxnSpLocks/>
          </p:cNvCxnSpPr>
          <p:nvPr/>
        </p:nvCxnSpPr>
        <p:spPr>
          <a:xfrm>
            <a:off x="5286375" y="2481944"/>
            <a:ext cx="120875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DEBDC529-CF91-974E-9852-97D649DBF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29" t="42462" r="35986" b="43802"/>
          <a:stretch/>
        </p:blipFill>
        <p:spPr bwMode="auto">
          <a:xfrm>
            <a:off x="102484" y="2099748"/>
            <a:ext cx="2885705" cy="1719052"/>
          </a:xfrm>
          <a:prstGeom prst="rect">
            <a:avLst/>
          </a:prstGeom>
          <a:noFill/>
          <a:ln w="19050">
            <a:solidFill>
              <a:srgbClr val="00CCFF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DF33970E-2E26-B64E-8BE7-1F38F7A517B6}"/>
              </a:ext>
            </a:extLst>
          </p:cNvPr>
          <p:cNvCxnSpPr>
            <a:cxnSpLocks/>
          </p:cNvCxnSpPr>
          <p:nvPr/>
        </p:nvCxnSpPr>
        <p:spPr>
          <a:xfrm flipH="1" flipV="1">
            <a:off x="3032837" y="3076749"/>
            <a:ext cx="598694" cy="23898"/>
          </a:xfrm>
          <a:prstGeom prst="straightConnector1">
            <a:avLst/>
          </a:prstGeom>
          <a:ln w="19050">
            <a:solidFill>
              <a:srgbClr val="00CC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">
            <a:extLst>
              <a:ext uri="{FF2B5EF4-FFF2-40B4-BE49-F238E27FC236}">
                <a16:creationId xmlns:a16="http://schemas.microsoft.com/office/drawing/2014/main" id="{50E0728A-72C7-C447-8957-6BB62B493FE1}"/>
              </a:ext>
            </a:extLst>
          </p:cNvPr>
          <p:cNvSpPr/>
          <p:nvPr/>
        </p:nvSpPr>
        <p:spPr>
          <a:xfrm>
            <a:off x="-423321" y="669665"/>
            <a:ext cx="9176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Non-circumscribed, homogenous moderate hypointense lesions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5C55982-B88F-DB43-8C7B-735FB0C8F70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88258" y="1095473"/>
            <a:ext cx="2185214" cy="46166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Erased Charcoal</a:t>
            </a:r>
          </a:p>
        </p:txBody>
      </p:sp>
    </p:spTree>
    <p:extLst>
      <p:ext uri="{BB962C8B-B14F-4D97-AF65-F5344CB8AC3E}">
        <p14:creationId xmlns:p14="http://schemas.microsoft.com/office/powerpoint/2010/main" val="22236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3" name="Titel 14">
            <a:extLst>
              <a:ext uri="{FF2B5EF4-FFF2-40B4-BE49-F238E27FC236}">
                <a16:creationId xmlns:a16="http://schemas.microsoft.com/office/drawing/2014/main" id="{2C33B137-790F-5742-9BDC-EA6ACBD2ECD8}"/>
              </a:ext>
            </a:extLst>
          </p:cNvPr>
          <p:cNvSpPr txBox="1">
            <a:spLocks/>
          </p:cNvSpPr>
          <p:nvPr/>
        </p:nvSpPr>
        <p:spPr>
          <a:xfrm>
            <a:off x="580655" y="413635"/>
            <a:ext cx="872109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Disruption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of </a:t>
            </a: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Organised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Chaos</a:t>
            </a:r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FD37B553-FAAA-5642-9847-53BF0A1E9D30}"/>
              </a:ext>
            </a:extLst>
          </p:cNvPr>
          <p:cNvSpPr/>
          <p:nvPr/>
        </p:nvSpPr>
        <p:spPr>
          <a:xfrm>
            <a:off x="3649287" y="2527069"/>
            <a:ext cx="2086495" cy="1172829"/>
          </a:xfrm>
          <a:custGeom>
            <a:avLst/>
            <a:gdLst>
              <a:gd name="connsiteX0" fmla="*/ 1163782 w 2086495"/>
              <a:gd name="connsiteY0" fmla="*/ 1147156 h 1172829"/>
              <a:gd name="connsiteX1" fmla="*/ 1221971 w 2086495"/>
              <a:gd name="connsiteY1" fmla="*/ 1172095 h 1172829"/>
              <a:gd name="connsiteX2" fmla="*/ 1305098 w 2086495"/>
              <a:gd name="connsiteY2" fmla="*/ 1155469 h 1172829"/>
              <a:gd name="connsiteX3" fmla="*/ 1321724 w 2086495"/>
              <a:gd name="connsiteY3" fmla="*/ 1138844 h 1172829"/>
              <a:gd name="connsiteX4" fmla="*/ 1371600 w 2086495"/>
              <a:gd name="connsiteY4" fmla="*/ 1122218 h 1172829"/>
              <a:gd name="connsiteX5" fmla="*/ 1421477 w 2086495"/>
              <a:gd name="connsiteY5" fmla="*/ 1105593 h 1172829"/>
              <a:gd name="connsiteX6" fmla="*/ 1446415 w 2086495"/>
              <a:gd name="connsiteY6" fmla="*/ 1097280 h 1172829"/>
              <a:gd name="connsiteX7" fmla="*/ 1471353 w 2086495"/>
              <a:gd name="connsiteY7" fmla="*/ 1080655 h 1172829"/>
              <a:gd name="connsiteX8" fmla="*/ 1487978 w 2086495"/>
              <a:gd name="connsiteY8" fmla="*/ 1064029 h 1172829"/>
              <a:gd name="connsiteX9" fmla="*/ 1562793 w 2086495"/>
              <a:gd name="connsiteY9" fmla="*/ 1022466 h 1172829"/>
              <a:gd name="connsiteX10" fmla="*/ 1629295 w 2086495"/>
              <a:gd name="connsiteY10" fmla="*/ 955964 h 1172829"/>
              <a:gd name="connsiteX11" fmla="*/ 1662546 w 2086495"/>
              <a:gd name="connsiteY11" fmla="*/ 922713 h 1172829"/>
              <a:gd name="connsiteX12" fmla="*/ 1687484 w 2086495"/>
              <a:gd name="connsiteY12" fmla="*/ 914400 h 1172829"/>
              <a:gd name="connsiteX13" fmla="*/ 1712422 w 2086495"/>
              <a:gd name="connsiteY13" fmla="*/ 897775 h 1172829"/>
              <a:gd name="connsiteX14" fmla="*/ 1745673 w 2086495"/>
              <a:gd name="connsiteY14" fmla="*/ 889462 h 1172829"/>
              <a:gd name="connsiteX15" fmla="*/ 1795549 w 2086495"/>
              <a:gd name="connsiteY15" fmla="*/ 872836 h 1172829"/>
              <a:gd name="connsiteX16" fmla="*/ 1837113 w 2086495"/>
              <a:gd name="connsiteY16" fmla="*/ 847898 h 1172829"/>
              <a:gd name="connsiteX17" fmla="*/ 1895302 w 2086495"/>
              <a:gd name="connsiteY17" fmla="*/ 789709 h 1172829"/>
              <a:gd name="connsiteX18" fmla="*/ 1911928 w 2086495"/>
              <a:gd name="connsiteY18" fmla="*/ 773084 h 1172829"/>
              <a:gd name="connsiteX19" fmla="*/ 1961804 w 2086495"/>
              <a:gd name="connsiteY19" fmla="*/ 731520 h 1172829"/>
              <a:gd name="connsiteX20" fmla="*/ 1986742 w 2086495"/>
              <a:gd name="connsiteY20" fmla="*/ 714895 h 1172829"/>
              <a:gd name="connsiteX21" fmla="*/ 2003368 w 2086495"/>
              <a:gd name="connsiteY21" fmla="*/ 689956 h 1172829"/>
              <a:gd name="connsiteX22" fmla="*/ 2028306 w 2086495"/>
              <a:gd name="connsiteY22" fmla="*/ 673331 h 1172829"/>
              <a:gd name="connsiteX23" fmla="*/ 2036618 w 2086495"/>
              <a:gd name="connsiteY23" fmla="*/ 648393 h 1172829"/>
              <a:gd name="connsiteX24" fmla="*/ 2061557 w 2086495"/>
              <a:gd name="connsiteY24" fmla="*/ 548640 h 1172829"/>
              <a:gd name="connsiteX25" fmla="*/ 2086495 w 2086495"/>
              <a:gd name="connsiteY25" fmla="*/ 532015 h 1172829"/>
              <a:gd name="connsiteX26" fmla="*/ 2078182 w 2086495"/>
              <a:gd name="connsiteY26" fmla="*/ 465513 h 1172829"/>
              <a:gd name="connsiteX27" fmla="*/ 2069869 w 2086495"/>
              <a:gd name="connsiteY27" fmla="*/ 390698 h 1172829"/>
              <a:gd name="connsiteX28" fmla="*/ 2061557 w 2086495"/>
              <a:gd name="connsiteY28" fmla="*/ 365760 h 1172829"/>
              <a:gd name="connsiteX29" fmla="*/ 2053244 w 2086495"/>
              <a:gd name="connsiteY29" fmla="*/ 332509 h 1172829"/>
              <a:gd name="connsiteX30" fmla="*/ 2036618 w 2086495"/>
              <a:gd name="connsiteY30" fmla="*/ 282633 h 1172829"/>
              <a:gd name="connsiteX31" fmla="*/ 2028306 w 2086495"/>
              <a:gd name="connsiteY31" fmla="*/ 257695 h 1172829"/>
              <a:gd name="connsiteX32" fmla="*/ 2011680 w 2086495"/>
              <a:gd name="connsiteY32" fmla="*/ 241069 h 1172829"/>
              <a:gd name="connsiteX33" fmla="*/ 1970117 w 2086495"/>
              <a:gd name="connsiteY33" fmla="*/ 182880 h 1172829"/>
              <a:gd name="connsiteX34" fmla="*/ 1953491 w 2086495"/>
              <a:gd name="connsiteY34" fmla="*/ 166255 h 1172829"/>
              <a:gd name="connsiteX35" fmla="*/ 1895302 w 2086495"/>
              <a:gd name="connsiteY35" fmla="*/ 108066 h 1172829"/>
              <a:gd name="connsiteX36" fmla="*/ 1862051 w 2086495"/>
              <a:gd name="connsiteY36" fmla="*/ 74815 h 1172829"/>
              <a:gd name="connsiteX37" fmla="*/ 1812175 w 2086495"/>
              <a:gd name="connsiteY37" fmla="*/ 41564 h 1172829"/>
              <a:gd name="connsiteX38" fmla="*/ 1770611 w 2086495"/>
              <a:gd name="connsiteY38" fmla="*/ 8313 h 1172829"/>
              <a:gd name="connsiteX39" fmla="*/ 1745673 w 2086495"/>
              <a:gd name="connsiteY39" fmla="*/ 0 h 1172829"/>
              <a:gd name="connsiteX40" fmla="*/ 1679171 w 2086495"/>
              <a:gd name="connsiteY40" fmla="*/ 8313 h 1172829"/>
              <a:gd name="connsiteX41" fmla="*/ 1654233 w 2086495"/>
              <a:gd name="connsiteY41" fmla="*/ 33251 h 1172829"/>
              <a:gd name="connsiteX42" fmla="*/ 1620982 w 2086495"/>
              <a:gd name="connsiteY42" fmla="*/ 74815 h 1172829"/>
              <a:gd name="connsiteX43" fmla="*/ 1587731 w 2086495"/>
              <a:gd name="connsiteY43" fmla="*/ 124691 h 1172829"/>
              <a:gd name="connsiteX44" fmla="*/ 1579418 w 2086495"/>
              <a:gd name="connsiteY44" fmla="*/ 149629 h 1172829"/>
              <a:gd name="connsiteX45" fmla="*/ 1562793 w 2086495"/>
              <a:gd name="connsiteY45" fmla="*/ 166255 h 1172829"/>
              <a:gd name="connsiteX46" fmla="*/ 1546168 w 2086495"/>
              <a:gd name="connsiteY46" fmla="*/ 191193 h 1172829"/>
              <a:gd name="connsiteX47" fmla="*/ 1512917 w 2086495"/>
              <a:gd name="connsiteY47" fmla="*/ 224444 h 1172829"/>
              <a:gd name="connsiteX48" fmla="*/ 1496291 w 2086495"/>
              <a:gd name="connsiteY48" fmla="*/ 241069 h 1172829"/>
              <a:gd name="connsiteX49" fmla="*/ 1463040 w 2086495"/>
              <a:gd name="connsiteY49" fmla="*/ 282633 h 1172829"/>
              <a:gd name="connsiteX50" fmla="*/ 1438102 w 2086495"/>
              <a:gd name="connsiteY50" fmla="*/ 299258 h 1172829"/>
              <a:gd name="connsiteX51" fmla="*/ 1421477 w 2086495"/>
              <a:gd name="connsiteY51" fmla="*/ 315884 h 1172829"/>
              <a:gd name="connsiteX52" fmla="*/ 1338349 w 2086495"/>
              <a:gd name="connsiteY52" fmla="*/ 332509 h 1172829"/>
              <a:gd name="connsiteX53" fmla="*/ 1296786 w 2086495"/>
              <a:gd name="connsiteY53" fmla="*/ 340822 h 1172829"/>
              <a:gd name="connsiteX54" fmla="*/ 1213658 w 2086495"/>
              <a:gd name="connsiteY54" fmla="*/ 365760 h 1172829"/>
              <a:gd name="connsiteX55" fmla="*/ 1188720 w 2086495"/>
              <a:gd name="connsiteY55" fmla="*/ 374073 h 1172829"/>
              <a:gd name="connsiteX56" fmla="*/ 1163782 w 2086495"/>
              <a:gd name="connsiteY56" fmla="*/ 382386 h 1172829"/>
              <a:gd name="connsiteX57" fmla="*/ 1105593 w 2086495"/>
              <a:gd name="connsiteY57" fmla="*/ 390698 h 1172829"/>
              <a:gd name="connsiteX58" fmla="*/ 980902 w 2086495"/>
              <a:gd name="connsiteY58" fmla="*/ 382386 h 1172829"/>
              <a:gd name="connsiteX59" fmla="*/ 906088 w 2086495"/>
              <a:gd name="connsiteY59" fmla="*/ 365760 h 1172829"/>
              <a:gd name="connsiteX60" fmla="*/ 856211 w 2086495"/>
              <a:gd name="connsiteY60" fmla="*/ 340822 h 1172829"/>
              <a:gd name="connsiteX61" fmla="*/ 822960 w 2086495"/>
              <a:gd name="connsiteY61" fmla="*/ 307571 h 1172829"/>
              <a:gd name="connsiteX62" fmla="*/ 806335 w 2086495"/>
              <a:gd name="connsiteY62" fmla="*/ 282633 h 1172829"/>
              <a:gd name="connsiteX63" fmla="*/ 756458 w 2086495"/>
              <a:gd name="connsiteY63" fmla="*/ 266007 h 1172829"/>
              <a:gd name="connsiteX64" fmla="*/ 490451 w 2086495"/>
              <a:gd name="connsiteY64" fmla="*/ 249382 h 1172829"/>
              <a:gd name="connsiteX65" fmla="*/ 473826 w 2086495"/>
              <a:gd name="connsiteY65" fmla="*/ 232756 h 1172829"/>
              <a:gd name="connsiteX66" fmla="*/ 432262 w 2086495"/>
              <a:gd name="connsiteY66" fmla="*/ 199506 h 1172829"/>
              <a:gd name="connsiteX67" fmla="*/ 407324 w 2086495"/>
              <a:gd name="connsiteY67" fmla="*/ 149629 h 1172829"/>
              <a:gd name="connsiteX68" fmla="*/ 374073 w 2086495"/>
              <a:gd name="connsiteY68" fmla="*/ 116378 h 1172829"/>
              <a:gd name="connsiteX69" fmla="*/ 324197 w 2086495"/>
              <a:gd name="connsiteY69" fmla="*/ 99753 h 1172829"/>
              <a:gd name="connsiteX70" fmla="*/ 299258 w 2086495"/>
              <a:gd name="connsiteY70" fmla="*/ 91440 h 1172829"/>
              <a:gd name="connsiteX71" fmla="*/ 274320 w 2086495"/>
              <a:gd name="connsiteY71" fmla="*/ 99753 h 1172829"/>
              <a:gd name="connsiteX72" fmla="*/ 249382 w 2086495"/>
              <a:gd name="connsiteY72" fmla="*/ 149629 h 1172829"/>
              <a:gd name="connsiteX73" fmla="*/ 232757 w 2086495"/>
              <a:gd name="connsiteY73" fmla="*/ 166255 h 1172829"/>
              <a:gd name="connsiteX74" fmla="*/ 207818 w 2086495"/>
              <a:gd name="connsiteY74" fmla="*/ 207818 h 1172829"/>
              <a:gd name="connsiteX75" fmla="*/ 182880 w 2086495"/>
              <a:gd name="connsiteY75" fmla="*/ 249382 h 1172829"/>
              <a:gd name="connsiteX76" fmla="*/ 166255 w 2086495"/>
              <a:gd name="connsiteY76" fmla="*/ 299258 h 1172829"/>
              <a:gd name="connsiteX77" fmla="*/ 133004 w 2086495"/>
              <a:gd name="connsiteY77" fmla="*/ 340822 h 1172829"/>
              <a:gd name="connsiteX78" fmla="*/ 99753 w 2086495"/>
              <a:gd name="connsiteY78" fmla="*/ 374073 h 1172829"/>
              <a:gd name="connsiteX79" fmla="*/ 58189 w 2086495"/>
              <a:gd name="connsiteY79" fmla="*/ 407324 h 1172829"/>
              <a:gd name="connsiteX80" fmla="*/ 41564 w 2086495"/>
              <a:gd name="connsiteY80" fmla="*/ 457200 h 1172829"/>
              <a:gd name="connsiteX81" fmla="*/ 33251 w 2086495"/>
              <a:gd name="connsiteY81" fmla="*/ 482138 h 1172829"/>
              <a:gd name="connsiteX82" fmla="*/ 16626 w 2086495"/>
              <a:gd name="connsiteY82" fmla="*/ 507076 h 1172829"/>
              <a:gd name="connsiteX83" fmla="*/ 0 w 2086495"/>
              <a:gd name="connsiteY83" fmla="*/ 573578 h 1172829"/>
              <a:gd name="connsiteX84" fmla="*/ 8313 w 2086495"/>
              <a:gd name="connsiteY84" fmla="*/ 689956 h 1172829"/>
              <a:gd name="connsiteX85" fmla="*/ 16626 w 2086495"/>
              <a:gd name="connsiteY85" fmla="*/ 714895 h 1172829"/>
              <a:gd name="connsiteX86" fmla="*/ 49877 w 2086495"/>
              <a:gd name="connsiteY86" fmla="*/ 764771 h 1172829"/>
              <a:gd name="connsiteX87" fmla="*/ 66502 w 2086495"/>
              <a:gd name="connsiteY87" fmla="*/ 814647 h 1172829"/>
              <a:gd name="connsiteX88" fmla="*/ 74815 w 2086495"/>
              <a:gd name="connsiteY88" fmla="*/ 839586 h 1172829"/>
              <a:gd name="connsiteX89" fmla="*/ 83128 w 2086495"/>
              <a:gd name="connsiteY89" fmla="*/ 864524 h 1172829"/>
              <a:gd name="connsiteX90" fmla="*/ 124691 w 2086495"/>
              <a:gd name="connsiteY90" fmla="*/ 922713 h 1172829"/>
              <a:gd name="connsiteX91" fmla="*/ 149629 w 2086495"/>
              <a:gd name="connsiteY91" fmla="*/ 931026 h 1172829"/>
              <a:gd name="connsiteX92" fmla="*/ 166255 w 2086495"/>
              <a:gd name="connsiteY92" fmla="*/ 947651 h 1172829"/>
              <a:gd name="connsiteX93" fmla="*/ 216131 w 2086495"/>
              <a:gd name="connsiteY93" fmla="*/ 964276 h 1172829"/>
              <a:gd name="connsiteX94" fmla="*/ 241069 w 2086495"/>
              <a:gd name="connsiteY94" fmla="*/ 972589 h 1172829"/>
              <a:gd name="connsiteX95" fmla="*/ 307571 w 2086495"/>
              <a:gd name="connsiteY95" fmla="*/ 989215 h 1172829"/>
              <a:gd name="connsiteX96" fmla="*/ 324197 w 2086495"/>
              <a:gd name="connsiteY96" fmla="*/ 1005840 h 1172829"/>
              <a:gd name="connsiteX97" fmla="*/ 374073 w 2086495"/>
              <a:gd name="connsiteY97" fmla="*/ 1022466 h 1172829"/>
              <a:gd name="connsiteX98" fmla="*/ 457200 w 2086495"/>
              <a:gd name="connsiteY98" fmla="*/ 1039091 h 1172829"/>
              <a:gd name="connsiteX99" fmla="*/ 548640 w 2086495"/>
              <a:gd name="connsiteY99" fmla="*/ 1047404 h 1172829"/>
              <a:gd name="connsiteX100" fmla="*/ 847898 w 2086495"/>
              <a:gd name="connsiteY100" fmla="*/ 1055716 h 1172829"/>
              <a:gd name="connsiteX101" fmla="*/ 897775 w 2086495"/>
              <a:gd name="connsiteY101" fmla="*/ 1072342 h 1172829"/>
              <a:gd name="connsiteX102" fmla="*/ 922713 w 2086495"/>
              <a:gd name="connsiteY102" fmla="*/ 1080655 h 1172829"/>
              <a:gd name="connsiteX103" fmla="*/ 980902 w 2086495"/>
              <a:gd name="connsiteY103" fmla="*/ 1097280 h 1172829"/>
              <a:gd name="connsiteX104" fmla="*/ 1047404 w 2086495"/>
              <a:gd name="connsiteY104" fmla="*/ 1147156 h 1172829"/>
              <a:gd name="connsiteX105" fmla="*/ 1088968 w 2086495"/>
              <a:gd name="connsiteY105" fmla="*/ 1155469 h 1172829"/>
              <a:gd name="connsiteX106" fmla="*/ 1163782 w 2086495"/>
              <a:gd name="connsiteY106" fmla="*/ 1147156 h 11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086495" h="1172829">
                <a:moveTo>
                  <a:pt x="1163782" y="1147156"/>
                </a:moveTo>
                <a:cubicBezTo>
                  <a:pt x="1185949" y="1149927"/>
                  <a:pt x="1201080" y="1169111"/>
                  <a:pt x="1221971" y="1172095"/>
                </a:cubicBezTo>
                <a:cubicBezTo>
                  <a:pt x="1248716" y="1175916"/>
                  <a:pt x="1279513" y="1163998"/>
                  <a:pt x="1305098" y="1155469"/>
                </a:cubicBezTo>
                <a:cubicBezTo>
                  <a:pt x="1310640" y="1149927"/>
                  <a:pt x="1314714" y="1142349"/>
                  <a:pt x="1321724" y="1138844"/>
                </a:cubicBezTo>
                <a:cubicBezTo>
                  <a:pt x="1337399" y="1131007"/>
                  <a:pt x="1354975" y="1127760"/>
                  <a:pt x="1371600" y="1122218"/>
                </a:cubicBezTo>
                <a:lnTo>
                  <a:pt x="1421477" y="1105593"/>
                </a:lnTo>
                <a:cubicBezTo>
                  <a:pt x="1429790" y="1102822"/>
                  <a:pt x="1439124" y="1102140"/>
                  <a:pt x="1446415" y="1097280"/>
                </a:cubicBezTo>
                <a:cubicBezTo>
                  <a:pt x="1454728" y="1091738"/>
                  <a:pt x="1463552" y="1086896"/>
                  <a:pt x="1471353" y="1080655"/>
                </a:cubicBezTo>
                <a:cubicBezTo>
                  <a:pt x="1477473" y="1075759"/>
                  <a:pt x="1481258" y="1068061"/>
                  <a:pt x="1487978" y="1064029"/>
                </a:cubicBezTo>
                <a:cubicBezTo>
                  <a:pt x="1540245" y="1032668"/>
                  <a:pt x="1486536" y="1098723"/>
                  <a:pt x="1562793" y="1022466"/>
                </a:cubicBezTo>
                <a:lnTo>
                  <a:pt x="1629295" y="955964"/>
                </a:lnTo>
                <a:lnTo>
                  <a:pt x="1662546" y="922713"/>
                </a:lnTo>
                <a:cubicBezTo>
                  <a:pt x="1670859" y="919942"/>
                  <a:pt x="1679647" y="918319"/>
                  <a:pt x="1687484" y="914400"/>
                </a:cubicBezTo>
                <a:cubicBezTo>
                  <a:pt x="1696420" y="909932"/>
                  <a:pt x="1703239" y="901710"/>
                  <a:pt x="1712422" y="897775"/>
                </a:cubicBezTo>
                <a:cubicBezTo>
                  <a:pt x="1722923" y="893275"/>
                  <a:pt x="1734730" y="892745"/>
                  <a:pt x="1745673" y="889462"/>
                </a:cubicBezTo>
                <a:cubicBezTo>
                  <a:pt x="1762459" y="884426"/>
                  <a:pt x="1795549" y="872836"/>
                  <a:pt x="1795549" y="872836"/>
                </a:cubicBezTo>
                <a:cubicBezTo>
                  <a:pt x="1866638" y="801751"/>
                  <a:pt x="1750776" y="912650"/>
                  <a:pt x="1837113" y="847898"/>
                </a:cubicBezTo>
                <a:cubicBezTo>
                  <a:pt x="1837136" y="847881"/>
                  <a:pt x="1883656" y="801355"/>
                  <a:pt x="1895302" y="789709"/>
                </a:cubicBezTo>
                <a:cubicBezTo>
                  <a:pt x="1900844" y="784167"/>
                  <a:pt x="1905407" y="777431"/>
                  <a:pt x="1911928" y="773084"/>
                </a:cubicBezTo>
                <a:cubicBezTo>
                  <a:pt x="1973851" y="731800"/>
                  <a:pt x="1897791" y="784863"/>
                  <a:pt x="1961804" y="731520"/>
                </a:cubicBezTo>
                <a:cubicBezTo>
                  <a:pt x="1969479" y="725124"/>
                  <a:pt x="1978429" y="720437"/>
                  <a:pt x="1986742" y="714895"/>
                </a:cubicBezTo>
                <a:cubicBezTo>
                  <a:pt x="1992284" y="706582"/>
                  <a:pt x="1996303" y="697021"/>
                  <a:pt x="2003368" y="689956"/>
                </a:cubicBezTo>
                <a:cubicBezTo>
                  <a:pt x="2010432" y="682892"/>
                  <a:pt x="2022065" y="681132"/>
                  <a:pt x="2028306" y="673331"/>
                </a:cubicBezTo>
                <a:cubicBezTo>
                  <a:pt x="2033780" y="666489"/>
                  <a:pt x="2033847" y="656706"/>
                  <a:pt x="2036618" y="648393"/>
                </a:cubicBezTo>
                <a:cubicBezTo>
                  <a:pt x="2042906" y="585519"/>
                  <a:pt x="2026030" y="577062"/>
                  <a:pt x="2061557" y="548640"/>
                </a:cubicBezTo>
                <a:cubicBezTo>
                  <a:pt x="2069358" y="542399"/>
                  <a:pt x="2078182" y="537557"/>
                  <a:pt x="2086495" y="532015"/>
                </a:cubicBezTo>
                <a:cubicBezTo>
                  <a:pt x="2083724" y="509848"/>
                  <a:pt x="2080792" y="487700"/>
                  <a:pt x="2078182" y="465513"/>
                </a:cubicBezTo>
                <a:cubicBezTo>
                  <a:pt x="2075250" y="440593"/>
                  <a:pt x="2073994" y="415448"/>
                  <a:pt x="2069869" y="390698"/>
                </a:cubicBezTo>
                <a:cubicBezTo>
                  <a:pt x="2068429" y="382055"/>
                  <a:pt x="2063964" y="374185"/>
                  <a:pt x="2061557" y="365760"/>
                </a:cubicBezTo>
                <a:cubicBezTo>
                  <a:pt x="2058418" y="354775"/>
                  <a:pt x="2056527" y="343452"/>
                  <a:pt x="2053244" y="332509"/>
                </a:cubicBezTo>
                <a:cubicBezTo>
                  <a:pt x="2048208" y="315723"/>
                  <a:pt x="2042160" y="299258"/>
                  <a:pt x="2036618" y="282633"/>
                </a:cubicBezTo>
                <a:cubicBezTo>
                  <a:pt x="2033847" y="274320"/>
                  <a:pt x="2034502" y="263891"/>
                  <a:pt x="2028306" y="257695"/>
                </a:cubicBezTo>
                <a:lnTo>
                  <a:pt x="2011680" y="241069"/>
                </a:lnTo>
                <a:cubicBezTo>
                  <a:pt x="1998412" y="201261"/>
                  <a:pt x="2009563" y="222326"/>
                  <a:pt x="1970117" y="182880"/>
                </a:cubicBezTo>
                <a:lnTo>
                  <a:pt x="1953491" y="166255"/>
                </a:lnTo>
                <a:cubicBezTo>
                  <a:pt x="1934681" y="109825"/>
                  <a:pt x="1961997" y="174761"/>
                  <a:pt x="1895302" y="108066"/>
                </a:cubicBezTo>
                <a:cubicBezTo>
                  <a:pt x="1884218" y="96982"/>
                  <a:pt x="1875093" y="83510"/>
                  <a:pt x="1862051" y="74815"/>
                </a:cubicBezTo>
                <a:cubicBezTo>
                  <a:pt x="1845426" y="63731"/>
                  <a:pt x="1826304" y="55693"/>
                  <a:pt x="1812175" y="41564"/>
                </a:cubicBezTo>
                <a:cubicBezTo>
                  <a:pt x="1796711" y="26100"/>
                  <a:pt x="1791585" y="18800"/>
                  <a:pt x="1770611" y="8313"/>
                </a:cubicBezTo>
                <a:cubicBezTo>
                  <a:pt x="1762774" y="4394"/>
                  <a:pt x="1753986" y="2771"/>
                  <a:pt x="1745673" y="0"/>
                </a:cubicBezTo>
                <a:cubicBezTo>
                  <a:pt x="1723506" y="2771"/>
                  <a:pt x="1700166" y="678"/>
                  <a:pt x="1679171" y="8313"/>
                </a:cubicBezTo>
                <a:cubicBezTo>
                  <a:pt x="1668123" y="12331"/>
                  <a:pt x="1661759" y="24220"/>
                  <a:pt x="1654233" y="33251"/>
                </a:cubicBezTo>
                <a:cubicBezTo>
                  <a:pt x="1601801" y="96170"/>
                  <a:pt x="1669352" y="26445"/>
                  <a:pt x="1620982" y="74815"/>
                </a:cubicBezTo>
                <a:cubicBezTo>
                  <a:pt x="1601216" y="134112"/>
                  <a:pt x="1629243" y="62423"/>
                  <a:pt x="1587731" y="124691"/>
                </a:cubicBezTo>
                <a:cubicBezTo>
                  <a:pt x="1582870" y="131982"/>
                  <a:pt x="1583926" y="142115"/>
                  <a:pt x="1579418" y="149629"/>
                </a:cubicBezTo>
                <a:cubicBezTo>
                  <a:pt x="1575386" y="156349"/>
                  <a:pt x="1567689" y="160135"/>
                  <a:pt x="1562793" y="166255"/>
                </a:cubicBezTo>
                <a:cubicBezTo>
                  <a:pt x="1556552" y="174056"/>
                  <a:pt x="1552670" y="183608"/>
                  <a:pt x="1546168" y="191193"/>
                </a:cubicBezTo>
                <a:cubicBezTo>
                  <a:pt x="1535967" y="203094"/>
                  <a:pt x="1524001" y="213360"/>
                  <a:pt x="1512917" y="224444"/>
                </a:cubicBezTo>
                <a:cubicBezTo>
                  <a:pt x="1507375" y="229986"/>
                  <a:pt x="1500638" y="234548"/>
                  <a:pt x="1496291" y="241069"/>
                </a:cubicBezTo>
                <a:cubicBezTo>
                  <a:pt x="1483946" y="259586"/>
                  <a:pt x="1479962" y="269096"/>
                  <a:pt x="1463040" y="282633"/>
                </a:cubicBezTo>
                <a:cubicBezTo>
                  <a:pt x="1455239" y="288874"/>
                  <a:pt x="1445903" y="293017"/>
                  <a:pt x="1438102" y="299258"/>
                </a:cubicBezTo>
                <a:cubicBezTo>
                  <a:pt x="1431982" y="304154"/>
                  <a:pt x="1428197" y="311852"/>
                  <a:pt x="1421477" y="315884"/>
                </a:cubicBezTo>
                <a:cubicBezTo>
                  <a:pt x="1403097" y="326912"/>
                  <a:pt x="1348984" y="330736"/>
                  <a:pt x="1338349" y="332509"/>
                </a:cubicBezTo>
                <a:cubicBezTo>
                  <a:pt x="1324413" y="334832"/>
                  <a:pt x="1310578" y="337757"/>
                  <a:pt x="1296786" y="340822"/>
                </a:cubicBezTo>
                <a:cubicBezTo>
                  <a:pt x="1259101" y="349197"/>
                  <a:pt x="1255096" y="351947"/>
                  <a:pt x="1213658" y="365760"/>
                </a:cubicBezTo>
                <a:lnTo>
                  <a:pt x="1188720" y="374073"/>
                </a:lnTo>
                <a:cubicBezTo>
                  <a:pt x="1180407" y="376844"/>
                  <a:pt x="1172456" y="381147"/>
                  <a:pt x="1163782" y="382386"/>
                </a:cubicBezTo>
                <a:lnTo>
                  <a:pt x="1105593" y="390698"/>
                </a:lnTo>
                <a:cubicBezTo>
                  <a:pt x="1064029" y="387927"/>
                  <a:pt x="1022351" y="386531"/>
                  <a:pt x="980902" y="382386"/>
                </a:cubicBezTo>
                <a:cubicBezTo>
                  <a:pt x="963312" y="380627"/>
                  <a:pt x="924602" y="370389"/>
                  <a:pt x="906088" y="365760"/>
                </a:cubicBezTo>
                <a:cubicBezTo>
                  <a:pt x="853353" y="313028"/>
                  <a:pt x="937926" y="391894"/>
                  <a:pt x="856211" y="340822"/>
                </a:cubicBezTo>
                <a:cubicBezTo>
                  <a:pt x="842919" y="332514"/>
                  <a:pt x="831655" y="320613"/>
                  <a:pt x="822960" y="307571"/>
                </a:cubicBezTo>
                <a:cubicBezTo>
                  <a:pt x="817418" y="299258"/>
                  <a:pt x="814807" y="287928"/>
                  <a:pt x="806335" y="282633"/>
                </a:cubicBezTo>
                <a:cubicBezTo>
                  <a:pt x="791474" y="273345"/>
                  <a:pt x="773084" y="271549"/>
                  <a:pt x="756458" y="266007"/>
                </a:cubicBezTo>
                <a:cubicBezTo>
                  <a:pt x="655249" y="232271"/>
                  <a:pt x="740208" y="257995"/>
                  <a:pt x="490451" y="249382"/>
                </a:cubicBezTo>
                <a:cubicBezTo>
                  <a:pt x="484909" y="243840"/>
                  <a:pt x="479946" y="237652"/>
                  <a:pt x="473826" y="232756"/>
                </a:cubicBezTo>
                <a:cubicBezTo>
                  <a:pt x="421382" y="190800"/>
                  <a:pt x="472415" y="239656"/>
                  <a:pt x="432262" y="199506"/>
                </a:cubicBezTo>
                <a:cubicBezTo>
                  <a:pt x="424216" y="175369"/>
                  <a:pt x="424903" y="170138"/>
                  <a:pt x="407324" y="149629"/>
                </a:cubicBezTo>
                <a:cubicBezTo>
                  <a:pt x="397123" y="137728"/>
                  <a:pt x="388943" y="121335"/>
                  <a:pt x="374073" y="116378"/>
                </a:cubicBezTo>
                <a:lnTo>
                  <a:pt x="324197" y="99753"/>
                </a:lnTo>
                <a:lnTo>
                  <a:pt x="299258" y="91440"/>
                </a:lnTo>
                <a:cubicBezTo>
                  <a:pt x="290945" y="94211"/>
                  <a:pt x="281162" y="94279"/>
                  <a:pt x="274320" y="99753"/>
                </a:cubicBezTo>
                <a:cubicBezTo>
                  <a:pt x="250067" y="119156"/>
                  <a:pt x="263282" y="126463"/>
                  <a:pt x="249382" y="149629"/>
                </a:cubicBezTo>
                <a:cubicBezTo>
                  <a:pt x="245350" y="156349"/>
                  <a:pt x="238299" y="160713"/>
                  <a:pt x="232757" y="166255"/>
                </a:cubicBezTo>
                <a:cubicBezTo>
                  <a:pt x="209206" y="236906"/>
                  <a:pt x="242053" y="150760"/>
                  <a:pt x="207818" y="207818"/>
                </a:cubicBezTo>
                <a:cubicBezTo>
                  <a:pt x="175443" y="261777"/>
                  <a:pt x="225009" y="207253"/>
                  <a:pt x="182880" y="249382"/>
                </a:cubicBezTo>
                <a:cubicBezTo>
                  <a:pt x="177338" y="266007"/>
                  <a:pt x="178647" y="286866"/>
                  <a:pt x="166255" y="299258"/>
                </a:cubicBezTo>
                <a:cubicBezTo>
                  <a:pt x="109658" y="355855"/>
                  <a:pt x="195923" y="267417"/>
                  <a:pt x="133004" y="340822"/>
                </a:cubicBezTo>
                <a:cubicBezTo>
                  <a:pt x="122803" y="352723"/>
                  <a:pt x="112795" y="365378"/>
                  <a:pt x="99753" y="374073"/>
                </a:cubicBezTo>
                <a:cubicBezTo>
                  <a:pt x="68294" y="395045"/>
                  <a:pt x="81879" y="383634"/>
                  <a:pt x="58189" y="407324"/>
                </a:cubicBezTo>
                <a:lnTo>
                  <a:pt x="41564" y="457200"/>
                </a:lnTo>
                <a:cubicBezTo>
                  <a:pt x="38793" y="465513"/>
                  <a:pt x="38111" y="474847"/>
                  <a:pt x="33251" y="482138"/>
                </a:cubicBezTo>
                <a:cubicBezTo>
                  <a:pt x="27709" y="490451"/>
                  <a:pt x="21094" y="498140"/>
                  <a:pt x="16626" y="507076"/>
                </a:cubicBezTo>
                <a:cubicBezTo>
                  <a:pt x="8106" y="524117"/>
                  <a:pt x="3162" y="557769"/>
                  <a:pt x="0" y="573578"/>
                </a:cubicBezTo>
                <a:cubicBezTo>
                  <a:pt x="2771" y="612371"/>
                  <a:pt x="3769" y="651331"/>
                  <a:pt x="8313" y="689956"/>
                </a:cubicBezTo>
                <a:cubicBezTo>
                  <a:pt x="9337" y="698659"/>
                  <a:pt x="12370" y="707235"/>
                  <a:pt x="16626" y="714895"/>
                </a:cubicBezTo>
                <a:cubicBezTo>
                  <a:pt x="26330" y="732362"/>
                  <a:pt x="49877" y="764771"/>
                  <a:pt x="49877" y="764771"/>
                </a:cubicBezTo>
                <a:lnTo>
                  <a:pt x="66502" y="814647"/>
                </a:lnTo>
                <a:lnTo>
                  <a:pt x="74815" y="839586"/>
                </a:lnTo>
                <a:lnTo>
                  <a:pt x="83128" y="864524"/>
                </a:lnTo>
                <a:cubicBezTo>
                  <a:pt x="90885" y="887795"/>
                  <a:pt x="95104" y="912850"/>
                  <a:pt x="124691" y="922713"/>
                </a:cubicBezTo>
                <a:lnTo>
                  <a:pt x="149629" y="931026"/>
                </a:lnTo>
                <a:cubicBezTo>
                  <a:pt x="155171" y="936568"/>
                  <a:pt x="159245" y="944146"/>
                  <a:pt x="166255" y="947651"/>
                </a:cubicBezTo>
                <a:cubicBezTo>
                  <a:pt x="181930" y="955488"/>
                  <a:pt x="199506" y="958734"/>
                  <a:pt x="216131" y="964276"/>
                </a:cubicBezTo>
                <a:cubicBezTo>
                  <a:pt x="224444" y="967047"/>
                  <a:pt x="232477" y="970871"/>
                  <a:pt x="241069" y="972589"/>
                </a:cubicBezTo>
                <a:cubicBezTo>
                  <a:pt x="291225" y="982620"/>
                  <a:pt x="269229" y="976434"/>
                  <a:pt x="307571" y="989215"/>
                </a:cubicBezTo>
                <a:cubicBezTo>
                  <a:pt x="313113" y="994757"/>
                  <a:pt x="317187" y="1002335"/>
                  <a:pt x="324197" y="1005840"/>
                </a:cubicBezTo>
                <a:cubicBezTo>
                  <a:pt x="339872" y="1013677"/>
                  <a:pt x="357448" y="1016924"/>
                  <a:pt x="374073" y="1022466"/>
                </a:cubicBezTo>
                <a:cubicBezTo>
                  <a:pt x="413322" y="1035549"/>
                  <a:pt x="399901" y="1032724"/>
                  <a:pt x="457200" y="1039091"/>
                </a:cubicBezTo>
                <a:cubicBezTo>
                  <a:pt x="487618" y="1042471"/>
                  <a:pt x="518062" y="1046103"/>
                  <a:pt x="548640" y="1047404"/>
                </a:cubicBezTo>
                <a:cubicBezTo>
                  <a:pt x="648341" y="1051646"/>
                  <a:pt x="748145" y="1052945"/>
                  <a:pt x="847898" y="1055716"/>
                </a:cubicBezTo>
                <a:lnTo>
                  <a:pt x="897775" y="1072342"/>
                </a:lnTo>
                <a:cubicBezTo>
                  <a:pt x="906088" y="1075113"/>
                  <a:pt x="914212" y="1078530"/>
                  <a:pt x="922713" y="1080655"/>
                </a:cubicBezTo>
                <a:cubicBezTo>
                  <a:pt x="964465" y="1091092"/>
                  <a:pt x="945126" y="1085354"/>
                  <a:pt x="980902" y="1097280"/>
                </a:cubicBezTo>
                <a:cubicBezTo>
                  <a:pt x="998753" y="1115131"/>
                  <a:pt x="1023904" y="1142456"/>
                  <a:pt x="1047404" y="1147156"/>
                </a:cubicBezTo>
                <a:cubicBezTo>
                  <a:pt x="1061259" y="1149927"/>
                  <a:pt x="1075201" y="1152292"/>
                  <a:pt x="1088968" y="1155469"/>
                </a:cubicBezTo>
                <a:cubicBezTo>
                  <a:pt x="1166836" y="1173439"/>
                  <a:pt x="1141615" y="1144385"/>
                  <a:pt x="1163782" y="1147156"/>
                </a:cubicBezTo>
                <a:close/>
              </a:path>
            </a:pathLst>
          </a:cu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C5F308BC-39C9-6A4E-B3DC-3CBA178915A4}"/>
              </a:ext>
            </a:extLst>
          </p:cNvPr>
          <p:cNvSpPr/>
          <p:nvPr/>
        </p:nvSpPr>
        <p:spPr>
          <a:xfrm>
            <a:off x="3919537" y="1957387"/>
            <a:ext cx="1366838" cy="942975"/>
          </a:xfrm>
          <a:custGeom>
            <a:avLst/>
            <a:gdLst>
              <a:gd name="connsiteX0" fmla="*/ 28575 w 1366838"/>
              <a:gd name="connsiteY0" fmla="*/ 647700 h 942975"/>
              <a:gd name="connsiteX1" fmla="*/ 76200 w 1366838"/>
              <a:gd name="connsiteY1" fmla="*/ 666750 h 942975"/>
              <a:gd name="connsiteX2" fmla="*/ 109538 w 1366838"/>
              <a:gd name="connsiteY2" fmla="*/ 676275 h 942975"/>
              <a:gd name="connsiteX3" fmla="*/ 123825 w 1366838"/>
              <a:gd name="connsiteY3" fmla="*/ 681037 h 942975"/>
              <a:gd name="connsiteX4" fmla="*/ 147638 w 1366838"/>
              <a:gd name="connsiteY4" fmla="*/ 709612 h 942975"/>
              <a:gd name="connsiteX5" fmla="*/ 161925 w 1366838"/>
              <a:gd name="connsiteY5" fmla="*/ 738187 h 942975"/>
              <a:gd name="connsiteX6" fmla="*/ 176213 w 1366838"/>
              <a:gd name="connsiteY6" fmla="*/ 747712 h 942975"/>
              <a:gd name="connsiteX7" fmla="*/ 190500 w 1366838"/>
              <a:gd name="connsiteY7" fmla="*/ 776287 h 942975"/>
              <a:gd name="connsiteX8" fmla="*/ 204788 w 1366838"/>
              <a:gd name="connsiteY8" fmla="*/ 781050 h 942975"/>
              <a:gd name="connsiteX9" fmla="*/ 219075 w 1366838"/>
              <a:gd name="connsiteY9" fmla="*/ 790575 h 942975"/>
              <a:gd name="connsiteX10" fmla="*/ 319088 w 1366838"/>
              <a:gd name="connsiteY10" fmla="*/ 800100 h 942975"/>
              <a:gd name="connsiteX11" fmla="*/ 428625 w 1366838"/>
              <a:gd name="connsiteY11" fmla="*/ 795337 h 942975"/>
              <a:gd name="connsiteX12" fmla="*/ 452438 w 1366838"/>
              <a:gd name="connsiteY12" fmla="*/ 800100 h 942975"/>
              <a:gd name="connsiteX13" fmla="*/ 481013 w 1366838"/>
              <a:gd name="connsiteY13" fmla="*/ 819150 h 942975"/>
              <a:gd name="connsiteX14" fmla="*/ 495300 w 1366838"/>
              <a:gd name="connsiteY14" fmla="*/ 828675 h 942975"/>
              <a:gd name="connsiteX15" fmla="*/ 519113 w 1366838"/>
              <a:gd name="connsiteY15" fmla="*/ 833437 h 942975"/>
              <a:gd name="connsiteX16" fmla="*/ 547688 w 1366838"/>
              <a:gd name="connsiteY16" fmla="*/ 842962 h 942975"/>
              <a:gd name="connsiteX17" fmla="*/ 571500 w 1366838"/>
              <a:gd name="connsiteY17" fmla="*/ 866775 h 942975"/>
              <a:gd name="connsiteX18" fmla="*/ 585788 w 1366838"/>
              <a:gd name="connsiteY18" fmla="*/ 876300 h 942975"/>
              <a:gd name="connsiteX19" fmla="*/ 600075 w 1366838"/>
              <a:gd name="connsiteY19" fmla="*/ 890587 h 942975"/>
              <a:gd name="connsiteX20" fmla="*/ 614363 w 1366838"/>
              <a:gd name="connsiteY20" fmla="*/ 895350 h 942975"/>
              <a:gd name="connsiteX21" fmla="*/ 642938 w 1366838"/>
              <a:gd name="connsiteY21" fmla="*/ 914400 h 942975"/>
              <a:gd name="connsiteX22" fmla="*/ 685800 w 1366838"/>
              <a:gd name="connsiteY22" fmla="*/ 928687 h 942975"/>
              <a:gd name="connsiteX23" fmla="*/ 700088 w 1366838"/>
              <a:gd name="connsiteY23" fmla="*/ 933450 h 942975"/>
              <a:gd name="connsiteX24" fmla="*/ 776288 w 1366838"/>
              <a:gd name="connsiteY24" fmla="*/ 942975 h 942975"/>
              <a:gd name="connsiteX25" fmla="*/ 838200 w 1366838"/>
              <a:gd name="connsiteY25" fmla="*/ 938212 h 942975"/>
              <a:gd name="connsiteX26" fmla="*/ 866775 w 1366838"/>
              <a:gd name="connsiteY26" fmla="*/ 928687 h 942975"/>
              <a:gd name="connsiteX27" fmla="*/ 923925 w 1366838"/>
              <a:gd name="connsiteY27" fmla="*/ 919162 h 942975"/>
              <a:gd name="connsiteX28" fmla="*/ 952500 w 1366838"/>
              <a:gd name="connsiteY28" fmla="*/ 909637 h 942975"/>
              <a:gd name="connsiteX29" fmla="*/ 966788 w 1366838"/>
              <a:gd name="connsiteY29" fmla="*/ 904875 h 942975"/>
              <a:gd name="connsiteX30" fmla="*/ 981075 w 1366838"/>
              <a:gd name="connsiteY30" fmla="*/ 900112 h 942975"/>
              <a:gd name="connsiteX31" fmla="*/ 1038225 w 1366838"/>
              <a:gd name="connsiteY31" fmla="*/ 890587 h 942975"/>
              <a:gd name="connsiteX32" fmla="*/ 1066800 w 1366838"/>
              <a:gd name="connsiteY32" fmla="*/ 881062 h 942975"/>
              <a:gd name="connsiteX33" fmla="*/ 1128713 w 1366838"/>
              <a:gd name="connsiteY33" fmla="*/ 876300 h 942975"/>
              <a:gd name="connsiteX34" fmla="*/ 1143000 w 1366838"/>
              <a:gd name="connsiteY34" fmla="*/ 866775 h 942975"/>
              <a:gd name="connsiteX35" fmla="*/ 1157288 w 1366838"/>
              <a:gd name="connsiteY35" fmla="*/ 862012 h 942975"/>
              <a:gd name="connsiteX36" fmla="*/ 1185863 w 1366838"/>
              <a:gd name="connsiteY36" fmla="*/ 842962 h 942975"/>
              <a:gd name="connsiteX37" fmla="*/ 1200150 w 1366838"/>
              <a:gd name="connsiteY37" fmla="*/ 833437 h 942975"/>
              <a:gd name="connsiteX38" fmla="*/ 1219200 w 1366838"/>
              <a:gd name="connsiteY38" fmla="*/ 809625 h 942975"/>
              <a:gd name="connsiteX39" fmla="*/ 1238250 w 1366838"/>
              <a:gd name="connsiteY39" fmla="*/ 781050 h 942975"/>
              <a:gd name="connsiteX40" fmla="*/ 1257300 w 1366838"/>
              <a:gd name="connsiteY40" fmla="*/ 752475 h 942975"/>
              <a:gd name="connsiteX41" fmla="*/ 1266825 w 1366838"/>
              <a:gd name="connsiteY41" fmla="*/ 738187 h 942975"/>
              <a:gd name="connsiteX42" fmla="*/ 1281113 w 1366838"/>
              <a:gd name="connsiteY42" fmla="*/ 728662 h 942975"/>
              <a:gd name="connsiteX43" fmla="*/ 1290638 w 1366838"/>
              <a:gd name="connsiteY43" fmla="*/ 714375 h 942975"/>
              <a:gd name="connsiteX44" fmla="*/ 1304925 w 1366838"/>
              <a:gd name="connsiteY44" fmla="*/ 704850 h 942975"/>
              <a:gd name="connsiteX45" fmla="*/ 1309688 w 1366838"/>
              <a:gd name="connsiteY45" fmla="*/ 685800 h 942975"/>
              <a:gd name="connsiteX46" fmla="*/ 1328738 w 1366838"/>
              <a:gd name="connsiteY46" fmla="*/ 642937 h 942975"/>
              <a:gd name="connsiteX47" fmla="*/ 1333500 w 1366838"/>
              <a:gd name="connsiteY47" fmla="*/ 628650 h 942975"/>
              <a:gd name="connsiteX48" fmla="*/ 1352550 w 1366838"/>
              <a:gd name="connsiteY48" fmla="*/ 600075 h 942975"/>
              <a:gd name="connsiteX49" fmla="*/ 1357313 w 1366838"/>
              <a:gd name="connsiteY49" fmla="*/ 581025 h 942975"/>
              <a:gd name="connsiteX50" fmla="*/ 1366838 w 1366838"/>
              <a:gd name="connsiteY50" fmla="*/ 552450 h 942975"/>
              <a:gd name="connsiteX51" fmla="*/ 1362075 w 1366838"/>
              <a:gd name="connsiteY51" fmla="*/ 519112 h 942975"/>
              <a:gd name="connsiteX52" fmla="*/ 1357313 w 1366838"/>
              <a:gd name="connsiteY52" fmla="*/ 447675 h 942975"/>
              <a:gd name="connsiteX53" fmla="*/ 1338263 w 1366838"/>
              <a:gd name="connsiteY53" fmla="*/ 419100 h 942975"/>
              <a:gd name="connsiteX54" fmla="*/ 1323975 w 1366838"/>
              <a:gd name="connsiteY54" fmla="*/ 390525 h 942975"/>
              <a:gd name="connsiteX55" fmla="*/ 1300163 w 1366838"/>
              <a:gd name="connsiteY55" fmla="*/ 347662 h 942975"/>
              <a:gd name="connsiteX56" fmla="*/ 1285875 w 1366838"/>
              <a:gd name="connsiteY56" fmla="*/ 338137 h 942975"/>
              <a:gd name="connsiteX57" fmla="*/ 1262063 w 1366838"/>
              <a:gd name="connsiteY57" fmla="*/ 314325 h 942975"/>
              <a:gd name="connsiteX58" fmla="*/ 1233488 w 1366838"/>
              <a:gd name="connsiteY58" fmla="*/ 290512 h 942975"/>
              <a:gd name="connsiteX59" fmla="*/ 1204913 w 1366838"/>
              <a:gd name="connsiteY59" fmla="*/ 247650 h 942975"/>
              <a:gd name="connsiteX60" fmla="*/ 1195388 w 1366838"/>
              <a:gd name="connsiteY60" fmla="*/ 233362 h 942975"/>
              <a:gd name="connsiteX61" fmla="*/ 1166813 w 1366838"/>
              <a:gd name="connsiteY61" fmla="*/ 209550 h 942975"/>
              <a:gd name="connsiteX62" fmla="*/ 1138238 w 1366838"/>
              <a:gd name="connsiteY62" fmla="*/ 190500 h 942975"/>
              <a:gd name="connsiteX63" fmla="*/ 1123950 w 1366838"/>
              <a:gd name="connsiteY63" fmla="*/ 180975 h 942975"/>
              <a:gd name="connsiteX64" fmla="*/ 1095375 w 1366838"/>
              <a:gd name="connsiteY64" fmla="*/ 157162 h 942975"/>
              <a:gd name="connsiteX65" fmla="*/ 1066800 w 1366838"/>
              <a:gd name="connsiteY65" fmla="*/ 147637 h 942975"/>
              <a:gd name="connsiteX66" fmla="*/ 1052513 w 1366838"/>
              <a:gd name="connsiteY66" fmla="*/ 138112 h 942975"/>
              <a:gd name="connsiteX67" fmla="*/ 1033463 w 1366838"/>
              <a:gd name="connsiteY67" fmla="*/ 133350 h 942975"/>
              <a:gd name="connsiteX68" fmla="*/ 1019175 w 1366838"/>
              <a:gd name="connsiteY68" fmla="*/ 128587 h 942975"/>
              <a:gd name="connsiteX69" fmla="*/ 966788 w 1366838"/>
              <a:gd name="connsiteY69" fmla="*/ 119062 h 942975"/>
              <a:gd name="connsiteX70" fmla="*/ 952500 w 1366838"/>
              <a:gd name="connsiteY70" fmla="*/ 114300 h 942975"/>
              <a:gd name="connsiteX71" fmla="*/ 938213 w 1366838"/>
              <a:gd name="connsiteY71" fmla="*/ 100012 h 942975"/>
              <a:gd name="connsiteX72" fmla="*/ 904875 w 1366838"/>
              <a:gd name="connsiteY72" fmla="*/ 80962 h 942975"/>
              <a:gd name="connsiteX73" fmla="*/ 876300 w 1366838"/>
              <a:gd name="connsiteY73" fmla="*/ 66675 h 942975"/>
              <a:gd name="connsiteX74" fmla="*/ 862013 w 1366838"/>
              <a:gd name="connsiteY74" fmla="*/ 57150 h 942975"/>
              <a:gd name="connsiteX75" fmla="*/ 838200 w 1366838"/>
              <a:gd name="connsiteY75" fmla="*/ 33337 h 942975"/>
              <a:gd name="connsiteX76" fmla="*/ 809625 w 1366838"/>
              <a:gd name="connsiteY76" fmla="*/ 23812 h 942975"/>
              <a:gd name="connsiteX77" fmla="*/ 795338 w 1366838"/>
              <a:gd name="connsiteY77" fmla="*/ 19050 h 942975"/>
              <a:gd name="connsiteX78" fmla="*/ 781050 w 1366838"/>
              <a:gd name="connsiteY78" fmla="*/ 14287 h 942975"/>
              <a:gd name="connsiteX79" fmla="*/ 728663 w 1366838"/>
              <a:gd name="connsiteY79" fmla="*/ 4762 h 942975"/>
              <a:gd name="connsiteX80" fmla="*/ 685800 w 1366838"/>
              <a:gd name="connsiteY80" fmla="*/ 0 h 942975"/>
              <a:gd name="connsiteX81" fmla="*/ 509588 w 1366838"/>
              <a:gd name="connsiteY81" fmla="*/ 4762 h 942975"/>
              <a:gd name="connsiteX82" fmla="*/ 485775 w 1366838"/>
              <a:gd name="connsiteY82" fmla="*/ 9525 h 942975"/>
              <a:gd name="connsiteX83" fmla="*/ 452438 w 1366838"/>
              <a:gd name="connsiteY83" fmla="*/ 19050 h 942975"/>
              <a:gd name="connsiteX84" fmla="*/ 433388 w 1366838"/>
              <a:gd name="connsiteY84" fmla="*/ 23812 h 942975"/>
              <a:gd name="connsiteX85" fmla="*/ 390525 w 1366838"/>
              <a:gd name="connsiteY85" fmla="*/ 52387 h 942975"/>
              <a:gd name="connsiteX86" fmla="*/ 376238 w 1366838"/>
              <a:gd name="connsiteY86" fmla="*/ 61912 h 942975"/>
              <a:gd name="connsiteX87" fmla="*/ 342900 w 1366838"/>
              <a:gd name="connsiteY87" fmla="*/ 90487 h 942975"/>
              <a:gd name="connsiteX88" fmla="*/ 333375 w 1366838"/>
              <a:gd name="connsiteY88" fmla="*/ 104775 h 942975"/>
              <a:gd name="connsiteX89" fmla="*/ 319088 w 1366838"/>
              <a:gd name="connsiteY89" fmla="*/ 119062 h 942975"/>
              <a:gd name="connsiteX90" fmla="*/ 314325 w 1366838"/>
              <a:gd name="connsiteY90" fmla="*/ 138112 h 942975"/>
              <a:gd name="connsiteX91" fmla="*/ 300038 w 1366838"/>
              <a:gd name="connsiteY91" fmla="*/ 166687 h 942975"/>
              <a:gd name="connsiteX92" fmla="*/ 295275 w 1366838"/>
              <a:gd name="connsiteY92" fmla="*/ 180975 h 942975"/>
              <a:gd name="connsiteX93" fmla="*/ 280988 w 1366838"/>
              <a:gd name="connsiteY93" fmla="*/ 195262 h 942975"/>
              <a:gd name="connsiteX94" fmla="*/ 271463 w 1366838"/>
              <a:gd name="connsiteY94" fmla="*/ 209550 h 942975"/>
              <a:gd name="connsiteX95" fmla="*/ 252413 w 1366838"/>
              <a:gd name="connsiteY95" fmla="*/ 219075 h 942975"/>
              <a:gd name="connsiteX96" fmla="*/ 223838 w 1366838"/>
              <a:gd name="connsiteY96" fmla="*/ 242887 h 942975"/>
              <a:gd name="connsiteX97" fmla="*/ 204788 w 1366838"/>
              <a:gd name="connsiteY97" fmla="*/ 285750 h 942975"/>
              <a:gd name="connsiteX98" fmla="*/ 200025 w 1366838"/>
              <a:gd name="connsiteY98" fmla="*/ 300037 h 942975"/>
              <a:gd name="connsiteX99" fmla="*/ 195263 w 1366838"/>
              <a:gd name="connsiteY99" fmla="*/ 314325 h 942975"/>
              <a:gd name="connsiteX100" fmla="*/ 176213 w 1366838"/>
              <a:gd name="connsiteY100" fmla="*/ 342900 h 942975"/>
              <a:gd name="connsiteX101" fmla="*/ 166688 w 1366838"/>
              <a:gd name="connsiteY101" fmla="*/ 357187 h 942975"/>
              <a:gd name="connsiteX102" fmla="*/ 147638 w 1366838"/>
              <a:gd name="connsiteY102" fmla="*/ 366712 h 942975"/>
              <a:gd name="connsiteX103" fmla="*/ 119063 w 1366838"/>
              <a:gd name="connsiteY103" fmla="*/ 395287 h 942975"/>
              <a:gd name="connsiteX104" fmla="*/ 104775 w 1366838"/>
              <a:gd name="connsiteY104" fmla="*/ 404812 h 942975"/>
              <a:gd name="connsiteX105" fmla="*/ 90488 w 1366838"/>
              <a:gd name="connsiteY105" fmla="*/ 447675 h 942975"/>
              <a:gd name="connsiteX106" fmla="*/ 76200 w 1366838"/>
              <a:gd name="connsiteY106" fmla="*/ 476250 h 942975"/>
              <a:gd name="connsiteX107" fmla="*/ 61913 w 1366838"/>
              <a:gd name="connsiteY107" fmla="*/ 485775 h 942975"/>
              <a:gd name="connsiteX108" fmla="*/ 52388 w 1366838"/>
              <a:gd name="connsiteY108" fmla="*/ 500062 h 942975"/>
              <a:gd name="connsiteX109" fmla="*/ 38100 w 1366838"/>
              <a:gd name="connsiteY109" fmla="*/ 504825 h 942975"/>
              <a:gd name="connsiteX110" fmla="*/ 23813 w 1366838"/>
              <a:gd name="connsiteY110" fmla="*/ 547687 h 942975"/>
              <a:gd name="connsiteX111" fmla="*/ 9525 w 1366838"/>
              <a:gd name="connsiteY111" fmla="*/ 590550 h 942975"/>
              <a:gd name="connsiteX112" fmla="*/ 4763 w 1366838"/>
              <a:gd name="connsiteY112" fmla="*/ 604837 h 942975"/>
              <a:gd name="connsiteX113" fmla="*/ 0 w 1366838"/>
              <a:gd name="connsiteY113" fmla="*/ 628650 h 942975"/>
              <a:gd name="connsiteX114" fmla="*/ 4763 w 1366838"/>
              <a:gd name="connsiteY114" fmla="*/ 652462 h 942975"/>
              <a:gd name="connsiteX115" fmla="*/ 19050 w 1366838"/>
              <a:gd name="connsiteY115" fmla="*/ 661987 h 942975"/>
              <a:gd name="connsiteX116" fmla="*/ 28575 w 1366838"/>
              <a:gd name="connsiteY116" fmla="*/ 64770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366838" h="942975">
                <a:moveTo>
                  <a:pt x="28575" y="647700"/>
                </a:moveTo>
                <a:cubicBezTo>
                  <a:pt x="38100" y="648494"/>
                  <a:pt x="33700" y="645501"/>
                  <a:pt x="76200" y="666750"/>
                </a:cubicBezTo>
                <a:cubicBezTo>
                  <a:pt x="83807" y="670553"/>
                  <a:pt x="102425" y="674243"/>
                  <a:pt x="109538" y="676275"/>
                </a:cubicBezTo>
                <a:cubicBezTo>
                  <a:pt x="114365" y="677654"/>
                  <a:pt x="119063" y="679450"/>
                  <a:pt x="123825" y="681037"/>
                </a:cubicBezTo>
                <a:cubicBezTo>
                  <a:pt x="134356" y="691568"/>
                  <a:pt x="141009" y="696353"/>
                  <a:pt x="147638" y="709612"/>
                </a:cubicBezTo>
                <a:cubicBezTo>
                  <a:pt x="155385" y="725107"/>
                  <a:pt x="148275" y="724537"/>
                  <a:pt x="161925" y="738187"/>
                </a:cubicBezTo>
                <a:cubicBezTo>
                  <a:pt x="165973" y="742234"/>
                  <a:pt x="171450" y="744537"/>
                  <a:pt x="176213" y="747712"/>
                </a:cubicBezTo>
                <a:cubicBezTo>
                  <a:pt x="179350" y="757125"/>
                  <a:pt x="182106" y="769572"/>
                  <a:pt x="190500" y="776287"/>
                </a:cubicBezTo>
                <a:cubicBezTo>
                  <a:pt x="194420" y="779423"/>
                  <a:pt x="200298" y="778805"/>
                  <a:pt x="204788" y="781050"/>
                </a:cubicBezTo>
                <a:cubicBezTo>
                  <a:pt x="209907" y="783610"/>
                  <a:pt x="213956" y="788015"/>
                  <a:pt x="219075" y="790575"/>
                </a:cubicBezTo>
                <a:cubicBezTo>
                  <a:pt x="244971" y="803522"/>
                  <a:pt x="316958" y="799982"/>
                  <a:pt x="319088" y="800100"/>
                </a:cubicBezTo>
                <a:cubicBezTo>
                  <a:pt x="355600" y="798512"/>
                  <a:pt x="392078" y="795337"/>
                  <a:pt x="428625" y="795337"/>
                </a:cubicBezTo>
                <a:cubicBezTo>
                  <a:pt x="436720" y="795337"/>
                  <a:pt x="445069" y="796750"/>
                  <a:pt x="452438" y="800100"/>
                </a:cubicBezTo>
                <a:cubicBezTo>
                  <a:pt x="462860" y="804837"/>
                  <a:pt x="471488" y="812800"/>
                  <a:pt x="481013" y="819150"/>
                </a:cubicBezTo>
                <a:cubicBezTo>
                  <a:pt x="485775" y="822325"/>
                  <a:pt x="489687" y="827553"/>
                  <a:pt x="495300" y="828675"/>
                </a:cubicBezTo>
                <a:cubicBezTo>
                  <a:pt x="503238" y="830262"/>
                  <a:pt x="511303" y="831307"/>
                  <a:pt x="519113" y="833437"/>
                </a:cubicBezTo>
                <a:cubicBezTo>
                  <a:pt x="528799" y="836079"/>
                  <a:pt x="547688" y="842962"/>
                  <a:pt x="547688" y="842962"/>
                </a:cubicBezTo>
                <a:cubicBezTo>
                  <a:pt x="585790" y="868364"/>
                  <a:pt x="539747" y="835022"/>
                  <a:pt x="571500" y="866775"/>
                </a:cubicBezTo>
                <a:cubicBezTo>
                  <a:pt x="575547" y="870822"/>
                  <a:pt x="581391" y="872636"/>
                  <a:pt x="585788" y="876300"/>
                </a:cubicBezTo>
                <a:cubicBezTo>
                  <a:pt x="590962" y="880612"/>
                  <a:pt x="594471" y="886851"/>
                  <a:pt x="600075" y="890587"/>
                </a:cubicBezTo>
                <a:cubicBezTo>
                  <a:pt x="604252" y="893372"/>
                  <a:pt x="609974" y="892912"/>
                  <a:pt x="614363" y="895350"/>
                </a:cubicBezTo>
                <a:cubicBezTo>
                  <a:pt x="624370" y="900909"/>
                  <a:pt x="632078" y="910780"/>
                  <a:pt x="642938" y="914400"/>
                </a:cubicBezTo>
                <a:lnTo>
                  <a:pt x="685800" y="928687"/>
                </a:lnTo>
                <a:cubicBezTo>
                  <a:pt x="690563" y="930275"/>
                  <a:pt x="695093" y="932951"/>
                  <a:pt x="700088" y="933450"/>
                </a:cubicBezTo>
                <a:cubicBezTo>
                  <a:pt x="757321" y="939173"/>
                  <a:pt x="731976" y="935589"/>
                  <a:pt x="776288" y="942975"/>
                </a:cubicBezTo>
                <a:cubicBezTo>
                  <a:pt x="796925" y="941387"/>
                  <a:pt x="817755" y="941440"/>
                  <a:pt x="838200" y="938212"/>
                </a:cubicBezTo>
                <a:cubicBezTo>
                  <a:pt x="848117" y="936646"/>
                  <a:pt x="856836" y="930107"/>
                  <a:pt x="866775" y="928687"/>
                </a:cubicBezTo>
                <a:cubicBezTo>
                  <a:pt x="881096" y="926641"/>
                  <a:pt x="908597" y="923343"/>
                  <a:pt x="923925" y="919162"/>
                </a:cubicBezTo>
                <a:cubicBezTo>
                  <a:pt x="933611" y="916520"/>
                  <a:pt x="942975" y="912812"/>
                  <a:pt x="952500" y="909637"/>
                </a:cubicBezTo>
                <a:lnTo>
                  <a:pt x="966788" y="904875"/>
                </a:lnTo>
                <a:cubicBezTo>
                  <a:pt x="971550" y="903288"/>
                  <a:pt x="976105" y="900822"/>
                  <a:pt x="981075" y="900112"/>
                </a:cubicBezTo>
                <a:cubicBezTo>
                  <a:pt x="995396" y="898066"/>
                  <a:pt x="1022897" y="894768"/>
                  <a:pt x="1038225" y="890587"/>
                </a:cubicBezTo>
                <a:cubicBezTo>
                  <a:pt x="1047911" y="887945"/>
                  <a:pt x="1056789" y="881832"/>
                  <a:pt x="1066800" y="881062"/>
                </a:cubicBezTo>
                <a:lnTo>
                  <a:pt x="1128713" y="876300"/>
                </a:lnTo>
                <a:cubicBezTo>
                  <a:pt x="1133475" y="873125"/>
                  <a:pt x="1137881" y="869335"/>
                  <a:pt x="1143000" y="866775"/>
                </a:cubicBezTo>
                <a:cubicBezTo>
                  <a:pt x="1147490" y="864530"/>
                  <a:pt x="1152899" y="864450"/>
                  <a:pt x="1157288" y="862012"/>
                </a:cubicBezTo>
                <a:cubicBezTo>
                  <a:pt x="1167295" y="856453"/>
                  <a:pt x="1176338" y="849312"/>
                  <a:pt x="1185863" y="842962"/>
                </a:cubicBezTo>
                <a:lnTo>
                  <a:pt x="1200150" y="833437"/>
                </a:lnTo>
                <a:cubicBezTo>
                  <a:pt x="1210876" y="801262"/>
                  <a:pt x="1196001" y="836139"/>
                  <a:pt x="1219200" y="809625"/>
                </a:cubicBezTo>
                <a:cubicBezTo>
                  <a:pt x="1226738" y="801010"/>
                  <a:pt x="1231900" y="790575"/>
                  <a:pt x="1238250" y="781050"/>
                </a:cubicBezTo>
                <a:lnTo>
                  <a:pt x="1257300" y="752475"/>
                </a:lnTo>
                <a:cubicBezTo>
                  <a:pt x="1260475" y="747712"/>
                  <a:pt x="1262062" y="741362"/>
                  <a:pt x="1266825" y="738187"/>
                </a:cubicBezTo>
                <a:lnTo>
                  <a:pt x="1281113" y="728662"/>
                </a:lnTo>
                <a:cubicBezTo>
                  <a:pt x="1284288" y="723900"/>
                  <a:pt x="1286591" y="718422"/>
                  <a:pt x="1290638" y="714375"/>
                </a:cubicBezTo>
                <a:cubicBezTo>
                  <a:pt x="1294685" y="710328"/>
                  <a:pt x="1301750" y="709612"/>
                  <a:pt x="1304925" y="704850"/>
                </a:cubicBezTo>
                <a:cubicBezTo>
                  <a:pt x="1308556" y="699404"/>
                  <a:pt x="1307807" y="692069"/>
                  <a:pt x="1309688" y="685800"/>
                </a:cubicBezTo>
                <a:cubicBezTo>
                  <a:pt x="1318963" y="654885"/>
                  <a:pt x="1314818" y="663817"/>
                  <a:pt x="1328738" y="642937"/>
                </a:cubicBezTo>
                <a:cubicBezTo>
                  <a:pt x="1330325" y="638175"/>
                  <a:pt x="1331062" y="633038"/>
                  <a:pt x="1333500" y="628650"/>
                </a:cubicBezTo>
                <a:cubicBezTo>
                  <a:pt x="1339059" y="618643"/>
                  <a:pt x="1352550" y="600075"/>
                  <a:pt x="1352550" y="600075"/>
                </a:cubicBezTo>
                <a:cubicBezTo>
                  <a:pt x="1354138" y="593725"/>
                  <a:pt x="1355432" y="587294"/>
                  <a:pt x="1357313" y="581025"/>
                </a:cubicBezTo>
                <a:cubicBezTo>
                  <a:pt x="1360198" y="571408"/>
                  <a:pt x="1366838" y="552450"/>
                  <a:pt x="1366838" y="552450"/>
                </a:cubicBezTo>
                <a:cubicBezTo>
                  <a:pt x="1365250" y="541337"/>
                  <a:pt x="1363091" y="530291"/>
                  <a:pt x="1362075" y="519112"/>
                </a:cubicBezTo>
                <a:cubicBezTo>
                  <a:pt x="1359914" y="495345"/>
                  <a:pt x="1362841" y="470891"/>
                  <a:pt x="1357313" y="447675"/>
                </a:cubicBezTo>
                <a:cubicBezTo>
                  <a:pt x="1354662" y="436539"/>
                  <a:pt x="1341883" y="429960"/>
                  <a:pt x="1338263" y="419100"/>
                </a:cubicBezTo>
                <a:cubicBezTo>
                  <a:pt x="1331690" y="399382"/>
                  <a:pt x="1336285" y="408989"/>
                  <a:pt x="1323975" y="390525"/>
                </a:cubicBezTo>
                <a:cubicBezTo>
                  <a:pt x="1314773" y="362920"/>
                  <a:pt x="1319904" y="364113"/>
                  <a:pt x="1300163" y="347662"/>
                </a:cubicBezTo>
                <a:cubicBezTo>
                  <a:pt x="1295766" y="343998"/>
                  <a:pt x="1290638" y="341312"/>
                  <a:pt x="1285875" y="338137"/>
                </a:cubicBezTo>
                <a:cubicBezTo>
                  <a:pt x="1268412" y="311944"/>
                  <a:pt x="1285875" y="334169"/>
                  <a:pt x="1262063" y="314325"/>
                </a:cubicBezTo>
                <a:cubicBezTo>
                  <a:pt x="1225394" y="283767"/>
                  <a:pt x="1268959" y="314160"/>
                  <a:pt x="1233488" y="290512"/>
                </a:cubicBezTo>
                <a:lnTo>
                  <a:pt x="1204913" y="247650"/>
                </a:lnTo>
                <a:cubicBezTo>
                  <a:pt x="1201738" y="242887"/>
                  <a:pt x="1200151" y="236537"/>
                  <a:pt x="1195388" y="233362"/>
                </a:cubicBezTo>
                <a:cubicBezTo>
                  <a:pt x="1144337" y="199329"/>
                  <a:pt x="1221810" y="252325"/>
                  <a:pt x="1166813" y="209550"/>
                </a:cubicBezTo>
                <a:cubicBezTo>
                  <a:pt x="1157777" y="202522"/>
                  <a:pt x="1147763" y="196850"/>
                  <a:pt x="1138238" y="190500"/>
                </a:cubicBezTo>
                <a:cubicBezTo>
                  <a:pt x="1133475" y="187325"/>
                  <a:pt x="1127997" y="185023"/>
                  <a:pt x="1123950" y="180975"/>
                </a:cubicBezTo>
                <a:cubicBezTo>
                  <a:pt x="1114976" y="172001"/>
                  <a:pt x="1107312" y="162467"/>
                  <a:pt x="1095375" y="157162"/>
                </a:cubicBezTo>
                <a:cubicBezTo>
                  <a:pt x="1086200" y="153084"/>
                  <a:pt x="1075154" y="153206"/>
                  <a:pt x="1066800" y="147637"/>
                </a:cubicBezTo>
                <a:cubicBezTo>
                  <a:pt x="1062038" y="144462"/>
                  <a:pt x="1057774" y="140367"/>
                  <a:pt x="1052513" y="138112"/>
                </a:cubicBezTo>
                <a:cubicBezTo>
                  <a:pt x="1046497" y="135534"/>
                  <a:pt x="1039757" y="135148"/>
                  <a:pt x="1033463" y="133350"/>
                </a:cubicBezTo>
                <a:cubicBezTo>
                  <a:pt x="1028636" y="131971"/>
                  <a:pt x="1024045" y="129805"/>
                  <a:pt x="1019175" y="128587"/>
                </a:cubicBezTo>
                <a:cubicBezTo>
                  <a:pt x="984550" y="119931"/>
                  <a:pt x="1004950" y="127542"/>
                  <a:pt x="966788" y="119062"/>
                </a:cubicBezTo>
                <a:cubicBezTo>
                  <a:pt x="961887" y="117973"/>
                  <a:pt x="957263" y="115887"/>
                  <a:pt x="952500" y="114300"/>
                </a:cubicBezTo>
                <a:cubicBezTo>
                  <a:pt x="947738" y="109537"/>
                  <a:pt x="943387" y="104324"/>
                  <a:pt x="938213" y="100012"/>
                </a:cubicBezTo>
                <a:cubicBezTo>
                  <a:pt x="925557" y="89465"/>
                  <a:pt x="919694" y="89430"/>
                  <a:pt x="904875" y="80962"/>
                </a:cubicBezTo>
                <a:cubicBezTo>
                  <a:pt x="879026" y="66191"/>
                  <a:pt x="902495" y="75406"/>
                  <a:pt x="876300" y="66675"/>
                </a:cubicBezTo>
                <a:cubicBezTo>
                  <a:pt x="871538" y="63500"/>
                  <a:pt x="866060" y="61197"/>
                  <a:pt x="862013" y="57150"/>
                </a:cubicBezTo>
                <a:cubicBezTo>
                  <a:pt x="845503" y="40639"/>
                  <a:pt x="861061" y="43497"/>
                  <a:pt x="838200" y="33337"/>
                </a:cubicBezTo>
                <a:cubicBezTo>
                  <a:pt x="829025" y="29259"/>
                  <a:pt x="819150" y="26987"/>
                  <a:pt x="809625" y="23812"/>
                </a:cubicBezTo>
                <a:lnTo>
                  <a:pt x="795338" y="19050"/>
                </a:lnTo>
                <a:cubicBezTo>
                  <a:pt x="790575" y="17462"/>
                  <a:pt x="785973" y="15271"/>
                  <a:pt x="781050" y="14287"/>
                </a:cubicBezTo>
                <a:cubicBezTo>
                  <a:pt x="763104" y="10698"/>
                  <a:pt x="746928" y="7197"/>
                  <a:pt x="728663" y="4762"/>
                </a:cubicBezTo>
                <a:cubicBezTo>
                  <a:pt x="714414" y="2862"/>
                  <a:pt x="700088" y="1587"/>
                  <a:pt x="685800" y="0"/>
                </a:cubicBezTo>
                <a:cubicBezTo>
                  <a:pt x="627063" y="1587"/>
                  <a:pt x="568280" y="1967"/>
                  <a:pt x="509588" y="4762"/>
                </a:cubicBezTo>
                <a:cubicBezTo>
                  <a:pt x="501502" y="5147"/>
                  <a:pt x="493677" y="7769"/>
                  <a:pt x="485775" y="9525"/>
                </a:cubicBezTo>
                <a:cubicBezTo>
                  <a:pt x="452251" y="16975"/>
                  <a:pt x="480300" y="11089"/>
                  <a:pt x="452438" y="19050"/>
                </a:cubicBezTo>
                <a:cubicBezTo>
                  <a:pt x="446144" y="20848"/>
                  <a:pt x="439738" y="22225"/>
                  <a:pt x="433388" y="23812"/>
                </a:cubicBezTo>
                <a:lnTo>
                  <a:pt x="390525" y="52387"/>
                </a:lnTo>
                <a:cubicBezTo>
                  <a:pt x="385763" y="55562"/>
                  <a:pt x="380285" y="57865"/>
                  <a:pt x="376238" y="61912"/>
                </a:cubicBezTo>
                <a:cubicBezTo>
                  <a:pt x="356337" y="81813"/>
                  <a:pt x="367338" y="72159"/>
                  <a:pt x="342900" y="90487"/>
                </a:cubicBezTo>
                <a:cubicBezTo>
                  <a:pt x="339725" y="95250"/>
                  <a:pt x="337039" y="100378"/>
                  <a:pt x="333375" y="104775"/>
                </a:cubicBezTo>
                <a:cubicBezTo>
                  <a:pt x="329063" y="109949"/>
                  <a:pt x="322430" y="113214"/>
                  <a:pt x="319088" y="119062"/>
                </a:cubicBezTo>
                <a:cubicBezTo>
                  <a:pt x="315841" y="124745"/>
                  <a:pt x="316123" y="131818"/>
                  <a:pt x="314325" y="138112"/>
                </a:cubicBezTo>
                <a:cubicBezTo>
                  <a:pt x="306343" y="166048"/>
                  <a:pt x="313955" y="138854"/>
                  <a:pt x="300038" y="166687"/>
                </a:cubicBezTo>
                <a:cubicBezTo>
                  <a:pt x="297793" y="171177"/>
                  <a:pt x="298060" y="176798"/>
                  <a:pt x="295275" y="180975"/>
                </a:cubicBezTo>
                <a:cubicBezTo>
                  <a:pt x="291539" y="186579"/>
                  <a:pt x="285300" y="190088"/>
                  <a:pt x="280988" y="195262"/>
                </a:cubicBezTo>
                <a:cubicBezTo>
                  <a:pt x="277324" y="199659"/>
                  <a:pt x="275860" y="205886"/>
                  <a:pt x="271463" y="209550"/>
                </a:cubicBezTo>
                <a:cubicBezTo>
                  <a:pt x="266009" y="214095"/>
                  <a:pt x="258577" y="215553"/>
                  <a:pt x="252413" y="219075"/>
                </a:cubicBezTo>
                <a:cubicBezTo>
                  <a:pt x="240493" y="225886"/>
                  <a:pt x="232793" y="232141"/>
                  <a:pt x="223838" y="242887"/>
                </a:cubicBezTo>
                <a:cubicBezTo>
                  <a:pt x="211259" y="257982"/>
                  <a:pt x="211710" y="264984"/>
                  <a:pt x="204788" y="285750"/>
                </a:cubicBezTo>
                <a:lnTo>
                  <a:pt x="200025" y="300037"/>
                </a:lnTo>
                <a:cubicBezTo>
                  <a:pt x="198437" y="304800"/>
                  <a:pt x="198048" y="310148"/>
                  <a:pt x="195263" y="314325"/>
                </a:cubicBezTo>
                <a:lnTo>
                  <a:pt x="176213" y="342900"/>
                </a:lnTo>
                <a:cubicBezTo>
                  <a:pt x="173038" y="347662"/>
                  <a:pt x="171807" y="354627"/>
                  <a:pt x="166688" y="357187"/>
                </a:cubicBezTo>
                <a:cubicBezTo>
                  <a:pt x="160338" y="360362"/>
                  <a:pt x="153182" y="362277"/>
                  <a:pt x="147638" y="366712"/>
                </a:cubicBezTo>
                <a:cubicBezTo>
                  <a:pt x="137119" y="375127"/>
                  <a:pt x="130271" y="387815"/>
                  <a:pt x="119063" y="395287"/>
                </a:cubicBezTo>
                <a:lnTo>
                  <a:pt x="104775" y="404812"/>
                </a:lnTo>
                <a:lnTo>
                  <a:pt x="90488" y="447675"/>
                </a:lnTo>
                <a:cubicBezTo>
                  <a:pt x="86615" y="459294"/>
                  <a:pt x="85430" y="467019"/>
                  <a:pt x="76200" y="476250"/>
                </a:cubicBezTo>
                <a:cubicBezTo>
                  <a:pt x="72153" y="480297"/>
                  <a:pt x="66675" y="482600"/>
                  <a:pt x="61913" y="485775"/>
                </a:cubicBezTo>
                <a:cubicBezTo>
                  <a:pt x="58738" y="490537"/>
                  <a:pt x="56857" y="496486"/>
                  <a:pt x="52388" y="500062"/>
                </a:cubicBezTo>
                <a:cubicBezTo>
                  <a:pt x="48468" y="503198"/>
                  <a:pt x="41018" y="500740"/>
                  <a:pt x="38100" y="504825"/>
                </a:cubicBezTo>
                <a:cubicBezTo>
                  <a:pt x="38098" y="504828"/>
                  <a:pt x="26195" y="540541"/>
                  <a:pt x="23813" y="547687"/>
                </a:cubicBezTo>
                <a:lnTo>
                  <a:pt x="9525" y="590550"/>
                </a:lnTo>
                <a:cubicBezTo>
                  <a:pt x="7938" y="595312"/>
                  <a:pt x="5748" y="599915"/>
                  <a:pt x="4763" y="604837"/>
                </a:cubicBezTo>
                <a:lnTo>
                  <a:pt x="0" y="628650"/>
                </a:lnTo>
                <a:cubicBezTo>
                  <a:pt x="1588" y="636587"/>
                  <a:pt x="747" y="645434"/>
                  <a:pt x="4763" y="652462"/>
                </a:cubicBezTo>
                <a:cubicBezTo>
                  <a:pt x="7603" y="657432"/>
                  <a:pt x="14471" y="658553"/>
                  <a:pt x="19050" y="661987"/>
                </a:cubicBezTo>
                <a:cubicBezTo>
                  <a:pt x="20846" y="663334"/>
                  <a:pt x="19050" y="646906"/>
                  <a:pt x="28575" y="64770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569B0DDD-F20C-7844-8A4B-4C9C37BF29AD}"/>
              </a:ext>
            </a:extLst>
          </p:cNvPr>
          <p:cNvCxnSpPr>
            <a:cxnSpLocks/>
          </p:cNvCxnSpPr>
          <p:nvPr/>
        </p:nvCxnSpPr>
        <p:spPr>
          <a:xfrm flipH="1">
            <a:off x="4237151" y="2408349"/>
            <a:ext cx="154545" cy="29621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799275B-2FB2-1642-BC4A-C9315B6A660A}"/>
              </a:ext>
            </a:extLst>
          </p:cNvPr>
          <p:cNvCxnSpPr>
            <a:cxnSpLocks/>
          </p:cNvCxnSpPr>
          <p:nvPr/>
        </p:nvCxnSpPr>
        <p:spPr>
          <a:xfrm flipH="1">
            <a:off x="4582735" y="2428874"/>
            <a:ext cx="20221" cy="40233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37D0CA7-B417-974C-97C9-26479DBB0DD5}"/>
              </a:ext>
            </a:extLst>
          </p:cNvPr>
          <p:cNvCxnSpPr>
            <a:cxnSpLocks/>
          </p:cNvCxnSpPr>
          <p:nvPr/>
        </p:nvCxnSpPr>
        <p:spPr>
          <a:xfrm>
            <a:off x="4841804" y="2428874"/>
            <a:ext cx="99396" cy="42594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>
            <a:extLst>
              <a:ext uri="{FF2B5EF4-FFF2-40B4-BE49-F238E27FC236}">
                <a16:creationId xmlns:a16="http://schemas.microsoft.com/office/drawing/2014/main" id="{4EEAFEE2-0923-1148-AA71-50A0D944174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897650" y="1808112"/>
            <a:ext cx="1492716" cy="461665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Disruption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546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80332" y="-3322383"/>
            <a:ext cx="8602133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Linear, wedge-shaped, or diffuse mild hypointensity, usually indistinct margin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(normal)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328269"/>
            <a:ext cx="4464496" cy="36659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Vrije vorm 7">
            <a:extLst>
              <a:ext uri="{FF2B5EF4-FFF2-40B4-BE49-F238E27FC236}">
                <a16:creationId xmlns:a16="http://schemas.microsoft.com/office/drawing/2014/main" id="{C5F308BC-39C9-6A4E-B3DC-3CBA178915A4}"/>
              </a:ext>
            </a:extLst>
          </p:cNvPr>
          <p:cNvSpPr/>
          <p:nvPr/>
        </p:nvSpPr>
        <p:spPr>
          <a:xfrm>
            <a:off x="3919537" y="1957387"/>
            <a:ext cx="1366838" cy="942975"/>
          </a:xfrm>
          <a:custGeom>
            <a:avLst/>
            <a:gdLst>
              <a:gd name="connsiteX0" fmla="*/ 28575 w 1366838"/>
              <a:gd name="connsiteY0" fmla="*/ 647700 h 942975"/>
              <a:gd name="connsiteX1" fmla="*/ 76200 w 1366838"/>
              <a:gd name="connsiteY1" fmla="*/ 666750 h 942975"/>
              <a:gd name="connsiteX2" fmla="*/ 109538 w 1366838"/>
              <a:gd name="connsiteY2" fmla="*/ 676275 h 942975"/>
              <a:gd name="connsiteX3" fmla="*/ 123825 w 1366838"/>
              <a:gd name="connsiteY3" fmla="*/ 681037 h 942975"/>
              <a:gd name="connsiteX4" fmla="*/ 147638 w 1366838"/>
              <a:gd name="connsiteY4" fmla="*/ 709612 h 942975"/>
              <a:gd name="connsiteX5" fmla="*/ 161925 w 1366838"/>
              <a:gd name="connsiteY5" fmla="*/ 738187 h 942975"/>
              <a:gd name="connsiteX6" fmla="*/ 176213 w 1366838"/>
              <a:gd name="connsiteY6" fmla="*/ 747712 h 942975"/>
              <a:gd name="connsiteX7" fmla="*/ 190500 w 1366838"/>
              <a:gd name="connsiteY7" fmla="*/ 776287 h 942975"/>
              <a:gd name="connsiteX8" fmla="*/ 204788 w 1366838"/>
              <a:gd name="connsiteY8" fmla="*/ 781050 h 942975"/>
              <a:gd name="connsiteX9" fmla="*/ 219075 w 1366838"/>
              <a:gd name="connsiteY9" fmla="*/ 790575 h 942975"/>
              <a:gd name="connsiteX10" fmla="*/ 319088 w 1366838"/>
              <a:gd name="connsiteY10" fmla="*/ 800100 h 942975"/>
              <a:gd name="connsiteX11" fmla="*/ 428625 w 1366838"/>
              <a:gd name="connsiteY11" fmla="*/ 795337 h 942975"/>
              <a:gd name="connsiteX12" fmla="*/ 452438 w 1366838"/>
              <a:gd name="connsiteY12" fmla="*/ 800100 h 942975"/>
              <a:gd name="connsiteX13" fmla="*/ 481013 w 1366838"/>
              <a:gd name="connsiteY13" fmla="*/ 819150 h 942975"/>
              <a:gd name="connsiteX14" fmla="*/ 495300 w 1366838"/>
              <a:gd name="connsiteY14" fmla="*/ 828675 h 942975"/>
              <a:gd name="connsiteX15" fmla="*/ 519113 w 1366838"/>
              <a:gd name="connsiteY15" fmla="*/ 833437 h 942975"/>
              <a:gd name="connsiteX16" fmla="*/ 547688 w 1366838"/>
              <a:gd name="connsiteY16" fmla="*/ 842962 h 942975"/>
              <a:gd name="connsiteX17" fmla="*/ 571500 w 1366838"/>
              <a:gd name="connsiteY17" fmla="*/ 866775 h 942975"/>
              <a:gd name="connsiteX18" fmla="*/ 585788 w 1366838"/>
              <a:gd name="connsiteY18" fmla="*/ 876300 h 942975"/>
              <a:gd name="connsiteX19" fmla="*/ 600075 w 1366838"/>
              <a:gd name="connsiteY19" fmla="*/ 890587 h 942975"/>
              <a:gd name="connsiteX20" fmla="*/ 614363 w 1366838"/>
              <a:gd name="connsiteY20" fmla="*/ 895350 h 942975"/>
              <a:gd name="connsiteX21" fmla="*/ 642938 w 1366838"/>
              <a:gd name="connsiteY21" fmla="*/ 914400 h 942975"/>
              <a:gd name="connsiteX22" fmla="*/ 685800 w 1366838"/>
              <a:gd name="connsiteY22" fmla="*/ 928687 h 942975"/>
              <a:gd name="connsiteX23" fmla="*/ 700088 w 1366838"/>
              <a:gd name="connsiteY23" fmla="*/ 933450 h 942975"/>
              <a:gd name="connsiteX24" fmla="*/ 776288 w 1366838"/>
              <a:gd name="connsiteY24" fmla="*/ 942975 h 942975"/>
              <a:gd name="connsiteX25" fmla="*/ 838200 w 1366838"/>
              <a:gd name="connsiteY25" fmla="*/ 938212 h 942975"/>
              <a:gd name="connsiteX26" fmla="*/ 866775 w 1366838"/>
              <a:gd name="connsiteY26" fmla="*/ 928687 h 942975"/>
              <a:gd name="connsiteX27" fmla="*/ 923925 w 1366838"/>
              <a:gd name="connsiteY27" fmla="*/ 919162 h 942975"/>
              <a:gd name="connsiteX28" fmla="*/ 952500 w 1366838"/>
              <a:gd name="connsiteY28" fmla="*/ 909637 h 942975"/>
              <a:gd name="connsiteX29" fmla="*/ 966788 w 1366838"/>
              <a:gd name="connsiteY29" fmla="*/ 904875 h 942975"/>
              <a:gd name="connsiteX30" fmla="*/ 981075 w 1366838"/>
              <a:gd name="connsiteY30" fmla="*/ 900112 h 942975"/>
              <a:gd name="connsiteX31" fmla="*/ 1038225 w 1366838"/>
              <a:gd name="connsiteY31" fmla="*/ 890587 h 942975"/>
              <a:gd name="connsiteX32" fmla="*/ 1066800 w 1366838"/>
              <a:gd name="connsiteY32" fmla="*/ 881062 h 942975"/>
              <a:gd name="connsiteX33" fmla="*/ 1128713 w 1366838"/>
              <a:gd name="connsiteY33" fmla="*/ 876300 h 942975"/>
              <a:gd name="connsiteX34" fmla="*/ 1143000 w 1366838"/>
              <a:gd name="connsiteY34" fmla="*/ 866775 h 942975"/>
              <a:gd name="connsiteX35" fmla="*/ 1157288 w 1366838"/>
              <a:gd name="connsiteY35" fmla="*/ 862012 h 942975"/>
              <a:gd name="connsiteX36" fmla="*/ 1185863 w 1366838"/>
              <a:gd name="connsiteY36" fmla="*/ 842962 h 942975"/>
              <a:gd name="connsiteX37" fmla="*/ 1200150 w 1366838"/>
              <a:gd name="connsiteY37" fmla="*/ 833437 h 942975"/>
              <a:gd name="connsiteX38" fmla="*/ 1219200 w 1366838"/>
              <a:gd name="connsiteY38" fmla="*/ 809625 h 942975"/>
              <a:gd name="connsiteX39" fmla="*/ 1238250 w 1366838"/>
              <a:gd name="connsiteY39" fmla="*/ 781050 h 942975"/>
              <a:gd name="connsiteX40" fmla="*/ 1257300 w 1366838"/>
              <a:gd name="connsiteY40" fmla="*/ 752475 h 942975"/>
              <a:gd name="connsiteX41" fmla="*/ 1266825 w 1366838"/>
              <a:gd name="connsiteY41" fmla="*/ 738187 h 942975"/>
              <a:gd name="connsiteX42" fmla="*/ 1281113 w 1366838"/>
              <a:gd name="connsiteY42" fmla="*/ 728662 h 942975"/>
              <a:gd name="connsiteX43" fmla="*/ 1290638 w 1366838"/>
              <a:gd name="connsiteY43" fmla="*/ 714375 h 942975"/>
              <a:gd name="connsiteX44" fmla="*/ 1304925 w 1366838"/>
              <a:gd name="connsiteY44" fmla="*/ 704850 h 942975"/>
              <a:gd name="connsiteX45" fmla="*/ 1309688 w 1366838"/>
              <a:gd name="connsiteY45" fmla="*/ 685800 h 942975"/>
              <a:gd name="connsiteX46" fmla="*/ 1328738 w 1366838"/>
              <a:gd name="connsiteY46" fmla="*/ 642937 h 942975"/>
              <a:gd name="connsiteX47" fmla="*/ 1333500 w 1366838"/>
              <a:gd name="connsiteY47" fmla="*/ 628650 h 942975"/>
              <a:gd name="connsiteX48" fmla="*/ 1352550 w 1366838"/>
              <a:gd name="connsiteY48" fmla="*/ 600075 h 942975"/>
              <a:gd name="connsiteX49" fmla="*/ 1357313 w 1366838"/>
              <a:gd name="connsiteY49" fmla="*/ 581025 h 942975"/>
              <a:gd name="connsiteX50" fmla="*/ 1366838 w 1366838"/>
              <a:gd name="connsiteY50" fmla="*/ 552450 h 942975"/>
              <a:gd name="connsiteX51" fmla="*/ 1362075 w 1366838"/>
              <a:gd name="connsiteY51" fmla="*/ 519112 h 942975"/>
              <a:gd name="connsiteX52" fmla="*/ 1357313 w 1366838"/>
              <a:gd name="connsiteY52" fmla="*/ 447675 h 942975"/>
              <a:gd name="connsiteX53" fmla="*/ 1338263 w 1366838"/>
              <a:gd name="connsiteY53" fmla="*/ 419100 h 942975"/>
              <a:gd name="connsiteX54" fmla="*/ 1323975 w 1366838"/>
              <a:gd name="connsiteY54" fmla="*/ 390525 h 942975"/>
              <a:gd name="connsiteX55" fmla="*/ 1300163 w 1366838"/>
              <a:gd name="connsiteY55" fmla="*/ 347662 h 942975"/>
              <a:gd name="connsiteX56" fmla="*/ 1285875 w 1366838"/>
              <a:gd name="connsiteY56" fmla="*/ 338137 h 942975"/>
              <a:gd name="connsiteX57" fmla="*/ 1262063 w 1366838"/>
              <a:gd name="connsiteY57" fmla="*/ 314325 h 942975"/>
              <a:gd name="connsiteX58" fmla="*/ 1233488 w 1366838"/>
              <a:gd name="connsiteY58" fmla="*/ 290512 h 942975"/>
              <a:gd name="connsiteX59" fmla="*/ 1204913 w 1366838"/>
              <a:gd name="connsiteY59" fmla="*/ 247650 h 942975"/>
              <a:gd name="connsiteX60" fmla="*/ 1195388 w 1366838"/>
              <a:gd name="connsiteY60" fmla="*/ 233362 h 942975"/>
              <a:gd name="connsiteX61" fmla="*/ 1166813 w 1366838"/>
              <a:gd name="connsiteY61" fmla="*/ 209550 h 942975"/>
              <a:gd name="connsiteX62" fmla="*/ 1138238 w 1366838"/>
              <a:gd name="connsiteY62" fmla="*/ 190500 h 942975"/>
              <a:gd name="connsiteX63" fmla="*/ 1123950 w 1366838"/>
              <a:gd name="connsiteY63" fmla="*/ 180975 h 942975"/>
              <a:gd name="connsiteX64" fmla="*/ 1095375 w 1366838"/>
              <a:gd name="connsiteY64" fmla="*/ 157162 h 942975"/>
              <a:gd name="connsiteX65" fmla="*/ 1066800 w 1366838"/>
              <a:gd name="connsiteY65" fmla="*/ 147637 h 942975"/>
              <a:gd name="connsiteX66" fmla="*/ 1052513 w 1366838"/>
              <a:gd name="connsiteY66" fmla="*/ 138112 h 942975"/>
              <a:gd name="connsiteX67" fmla="*/ 1033463 w 1366838"/>
              <a:gd name="connsiteY67" fmla="*/ 133350 h 942975"/>
              <a:gd name="connsiteX68" fmla="*/ 1019175 w 1366838"/>
              <a:gd name="connsiteY68" fmla="*/ 128587 h 942975"/>
              <a:gd name="connsiteX69" fmla="*/ 966788 w 1366838"/>
              <a:gd name="connsiteY69" fmla="*/ 119062 h 942975"/>
              <a:gd name="connsiteX70" fmla="*/ 952500 w 1366838"/>
              <a:gd name="connsiteY70" fmla="*/ 114300 h 942975"/>
              <a:gd name="connsiteX71" fmla="*/ 938213 w 1366838"/>
              <a:gd name="connsiteY71" fmla="*/ 100012 h 942975"/>
              <a:gd name="connsiteX72" fmla="*/ 904875 w 1366838"/>
              <a:gd name="connsiteY72" fmla="*/ 80962 h 942975"/>
              <a:gd name="connsiteX73" fmla="*/ 876300 w 1366838"/>
              <a:gd name="connsiteY73" fmla="*/ 66675 h 942975"/>
              <a:gd name="connsiteX74" fmla="*/ 862013 w 1366838"/>
              <a:gd name="connsiteY74" fmla="*/ 57150 h 942975"/>
              <a:gd name="connsiteX75" fmla="*/ 838200 w 1366838"/>
              <a:gd name="connsiteY75" fmla="*/ 33337 h 942975"/>
              <a:gd name="connsiteX76" fmla="*/ 809625 w 1366838"/>
              <a:gd name="connsiteY76" fmla="*/ 23812 h 942975"/>
              <a:gd name="connsiteX77" fmla="*/ 795338 w 1366838"/>
              <a:gd name="connsiteY77" fmla="*/ 19050 h 942975"/>
              <a:gd name="connsiteX78" fmla="*/ 781050 w 1366838"/>
              <a:gd name="connsiteY78" fmla="*/ 14287 h 942975"/>
              <a:gd name="connsiteX79" fmla="*/ 728663 w 1366838"/>
              <a:gd name="connsiteY79" fmla="*/ 4762 h 942975"/>
              <a:gd name="connsiteX80" fmla="*/ 685800 w 1366838"/>
              <a:gd name="connsiteY80" fmla="*/ 0 h 942975"/>
              <a:gd name="connsiteX81" fmla="*/ 509588 w 1366838"/>
              <a:gd name="connsiteY81" fmla="*/ 4762 h 942975"/>
              <a:gd name="connsiteX82" fmla="*/ 485775 w 1366838"/>
              <a:gd name="connsiteY82" fmla="*/ 9525 h 942975"/>
              <a:gd name="connsiteX83" fmla="*/ 452438 w 1366838"/>
              <a:gd name="connsiteY83" fmla="*/ 19050 h 942975"/>
              <a:gd name="connsiteX84" fmla="*/ 433388 w 1366838"/>
              <a:gd name="connsiteY84" fmla="*/ 23812 h 942975"/>
              <a:gd name="connsiteX85" fmla="*/ 390525 w 1366838"/>
              <a:gd name="connsiteY85" fmla="*/ 52387 h 942975"/>
              <a:gd name="connsiteX86" fmla="*/ 376238 w 1366838"/>
              <a:gd name="connsiteY86" fmla="*/ 61912 h 942975"/>
              <a:gd name="connsiteX87" fmla="*/ 342900 w 1366838"/>
              <a:gd name="connsiteY87" fmla="*/ 90487 h 942975"/>
              <a:gd name="connsiteX88" fmla="*/ 333375 w 1366838"/>
              <a:gd name="connsiteY88" fmla="*/ 104775 h 942975"/>
              <a:gd name="connsiteX89" fmla="*/ 319088 w 1366838"/>
              <a:gd name="connsiteY89" fmla="*/ 119062 h 942975"/>
              <a:gd name="connsiteX90" fmla="*/ 314325 w 1366838"/>
              <a:gd name="connsiteY90" fmla="*/ 138112 h 942975"/>
              <a:gd name="connsiteX91" fmla="*/ 300038 w 1366838"/>
              <a:gd name="connsiteY91" fmla="*/ 166687 h 942975"/>
              <a:gd name="connsiteX92" fmla="*/ 295275 w 1366838"/>
              <a:gd name="connsiteY92" fmla="*/ 180975 h 942975"/>
              <a:gd name="connsiteX93" fmla="*/ 280988 w 1366838"/>
              <a:gd name="connsiteY93" fmla="*/ 195262 h 942975"/>
              <a:gd name="connsiteX94" fmla="*/ 271463 w 1366838"/>
              <a:gd name="connsiteY94" fmla="*/ 209550 h 942975"/>
              <a:gd name="connsiteX95" fmla="*/ 252413 w 1366838"/>
              <a:gd name="connsiteY95" fmla="*/ 219075 h 942975"/>
              <a:gd name="connsiteX96" fmla="*/ 223838 w 1366838"/>
              <a:gd name="connsiteY96" fmla="*/ 242887 h 942975"/>
              <a:gd name="connsiteX97" fmla="*/ 204788 w 1366838"/>
              <a:gd name="connsiteY97" fmla="*/ 285750 h 942975"/>
              <a:gd name="connsiteX98" fmla="*/ 200025 w 1366838"/>
              <a:gd name="connsiteY98" fmla="*/ 300037 h 942975"/>
              <a:gd name="connsiteX99" fmla="*/ 195263 w 1366838"/>
              <a:gd name="connsiteY99" fmla="*/ 314325 h 942975"/>
              <a:gd name="connsiteX100" fmla="*/ 176213 w 1366838"/>
              <a:gd name="connsiteY100" fmla="*/ 342900 h 942975"/>
              <a:gd name="connsiteX101" fmla="*/ 166688 w 1366838"/>
              <a:gd name="connsiteY101" fmla="*/ 357187 h 942975"/>
              <a:gd name="connsiteX102" fmla="*/ 147638 w 1366838"/>
              <a:gd name="connsiteY102" fmla="*/ 366712 h 942975"/>
              <a:gd name="connsiteX103" fmla="*/ 119063 w 1366838"/>
              <a:gd name="connsiteY103" fmla="*/ 395287 h 942975"/>
              <a:gd name="connsiteX104" fmla="*/ 104775 w 1366838"/>
              <a:gd name="connsiteY104" fmla="*/ 404812 h 942975"/>
              <a:gd name="connsiteX105" fmla="*/ 90488 w 1366838"/>
              <a:gd name="connsiteY105" fmla="*/ 447675 h 942975"/>
              <a:gd name="connsiteX106" fmla="*/ 76200 w 1366838"/>
              <a:gd name="connsiteY106" fmla="*/ 476250 h 942975"/>
              <a:gd name="connsiteX107" fmla="*/ 61913 w 1366838"/>
              <a:gd name="connsiteY107" fmla="*/ 485775 h 942975"/>
              <a:gd name="connsiteX108" fmla="*/ 52388 w 1366838"/>
              <a:gd name="connsiteY108" fmla="*/ 500062 h 942975"/>
              <a:gd name="connsiteX109" fmla="*/ 38100 w 1366838"/>
              <a:gd name="connsiteY109" fmla="*/ 504825 h 942975"/>
              <a:gd name="connsiteX110" fmla="*/ 23813 w 1366838"/>
              <a:gd name="connsiteY110" fmla="*/ 547687 h 942975"/>
              <a:gd name="connsiteX111" fmla="*/ 9525 w 1366838"/>
              <a:gd name="connsiteY111" fmla="*/ 590550 h 942975"/>
              <a:gd name="connsiteX112" fmla="*/ 4763 w 1366838"/>
              <a:gd name="connsiteY112" fmla="*/ 604837 h 942975"/>
              <a:gd name="connsiteX113" fmla="*/ 0 w 1366838"/>
              <a:gd name="connsiteY113" fmla="*/ 628650 h 942975"/>
              <a:gd name="connsiteX114" fmla="*/ 4763 w 1366838"/>
              <a:gd name="connsiteY114" fmla="*/ 652462 h 942975"/>
              <a:gd name="connsiteX115" fmla="*/ 19050 w 1366838"/>
              <a:gd name="connsiteY115" fmla="*/ 661987 h 942975"/>
              <a:gd name="connsiteX116" fmla="*/ 28575 w 1366838"/>
              <a:gd name="connsiteY116" fmla="*/ 64770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366838" h="942975">
                <a:moveTo>
                  <a:pt x="28575" y="647700"/>
                </a:moveTo>
                <a:cubicBezTo>
                  <a:pt x="38100" y="648494"/>
                  <a:pt x="33700" y="645501"/>
                  <a:pt x="76200" y="666750"/>
                </a:cubicBezTo>
                <a:cubicBezTo>
                  <a:pt x="83807" y="670553"/>
                  <a:pt x="102425" y="674243"/>
                  <a:pt x="109538" y="676275"/>
                </a:cubicBezTo>
                <a:cubicBezTo>
                  <a:pt x="114365" y="677654"/>
                  <a:pt x="119063" y="679450"/>
                  <a:pt x="123825" y="681037"/>
                </a:cubicBezTo>
                <a:cubicBezTo>
                  <a:pt x="134356" y="691568"/>
                  <a:pt x="141009" y="696353"/>
                  <a:pt x="147638" y="709612"/>
                </a:cubicBezTo>
                <a:cubicBezTo>
                  <a:pt x="155385" y="725107"/>
                  <a:pt x="148275" y="724537"/>
                  <a:pt x="161925" y="738187"/>
                </a:cubicBezTo>
                <a:cubicBezTo>
                  <a:pt x="165973" y="742234"/>
                  <a:pt x="171450" y="744537"/>
                  <a:pt x="176213" y="747712"/>
                </a:cubicBezTo>
                <a:cubicBezTo>
                  <a:pt x="179350" y="757125"/>
                  <a:pt x="182106" y="769572"/>
                  <a:pt x="190500" y="776287"/>
                </a:cubicBezTo>
                <a:cubicBezTo>
                  <a:pt x="194420" y="779423"/>
                  <a:pt x="200298" y="778805"/>
                  <a:pt x="204788" y="781050"/>
                </a:cubicBezTo>
                <a:cubicBezTo>
                  <a:pt x="209907" y="783610"/>
                  <a:pt x="213956" y="788015"/>
                  <a:pt x="219075" y="790575"/>
                </a:cubicBezTo>
                <a:cubicBezTo>
                  <a:pt x="244971" y="803522"/>
                  <a:pt x="316958" y="799982"/>
                  <a:pt x="319088" y="800100"/>
                </a:cubicBezTo>
                <a:cubicBezTo>
                  <a:pt x="355600" y="798512"/>
                  <a:pt x="392078" y="795337"/>
                  <a:pt x="428625" y="795337"/>
                </a:cubicBezTo>
                <a:cubicBezTo>
                  <a:pt x="436720" y="795337"/>
                  <a:pt x="445069" y="796750"/>
                  <a:pt x="452438" y="800100"/>
                </a:cubicBezTo>
                <a:cubicBezTo>
                  <a:pt x="462860" y="804837"/>
                  <a:pt x="471488" y="812800"/>
                  <a:pt x="481013" y="819150"/>
                </a:cubicBezTo>
                <a:cubicBezTo>
                  <a:pt x="485775" y="822325"/>
                  <a:pt x="489687" y="827553"/>
                  <a:pt x="495300" y="828675"/>
                </a:cubicBezTo>
                <a:cubicBezTo>
                  <a:pt x="503238" y="830262"/>
                  <a:pt x="511303" y="831307"/>
                  <a:pt x="519113" y="833437"/>
                </a:cubicBezTo>
                <a:cubicBezTo>
                  <a:pt x="528799" y="836079"/>
                  <a:pt x="547688" y="842962"/>
                  <a:pt x="547688" y="842962"/>
                </a:cubicBezTo>
                <a:cubicBezTo>
                  <a:pt x="585790" y="868364"/>
                  <a:pt x="539747" y="835022"/>
                  <a:pt x="571500" y="866775"/>
                </a:cubicBezTo>
                <a:cubicBezTo>
                  <a:pt x="575547" y="870822"/>
                  <a:pt x="581391" y="872636"/>
                  <a:pt x="585788" y="876300"/>
                </a:cubicBezTo>
                <a:cubicBezTo>
                  <a:pt x="590962" y="880612"/>
                  <a:pt x="594471" y="886851"/>
                  <a:pt x="600075" y="890587"/>
                </a:cubicBezTo>
                <a:cubicBezTo>
                  <a:pt x="604252" y="893372"/>
                  <a:pt x="609974" y="892912"/>
                  <a:pt x="614363" y="895350"/>
                </a:cubicBezTo>
                <a:cubicBezTo>
                  <a:pt x="624370" y="900909"/>
                  <a:pt x="632078" y="910780"/>
                  <a:pt x="642938" y="914400"/>
                </a:cubicBezTo>
                <a:lnTo>
                  <a:pt x="685800" y="928687"/>
                </a:lnTo>
                <a:cubicBezTo>
                  <a:pt x="690563" y="930275"/>
                  <a:pt x="695093" y="932951"/>
                  <a:pt x="700088" y="933450"/>
                </a:cubicBezTo>
                <a:cubicBezTo>
                  <a:pt x="757321" y="939173"/>
                  <a:pt x="731976" y="935589"/>
                  <a:pt x="776288" y="942975"/>
                </a:cubicBezTo>
                <a:cubicBezTo>
                  <a:pt x="796925" y="941387"/>
                  <a:pt x="817755" y="941440"/>
                  <a:pt x="838200" y="938212"/>
                </a:cubicBezTo>
                <a:cubicBezTo>
                  <a:pt x="848117" y="936646"/>
                  <a:pt x="856836" y="930107"/>
                  <a:pt x="866775" y="928687"/>
                </a:cubicBezTo>
                <a:cubicBezTo>
                  <a:pt x="881096" y="926641"/>
                  <a:pt x="908597" y="923343"/>
                  <a:pt x="923925" y="919162"/>
                </a:cubicBezTo>
                <a:cubicBezTo>
                  <a:pt x="933611" y="916520"/>
                  <a:pt x="942975" y="912812"/>
                  <a:pt x="952500" y="909637"/>
                </a:cubicBezTo>
                <a:lnTo>
                  <a:pt x="966788" y="904875"/>
                </a:lnTo>
                <a:cubicBezTo>
                  <a:pt x="971550" y="903288"/>
                  <a:pt x="976105" y="900822"/>
                  <a:pt x="981075" y="900112"/>
                </a:cubicBezTo>
                <a:cubicBezTo>
                  <a:pt x="995396" y="898066"/>
                  <a:pt x="1022897" y="894768"/>
                  <a:pt x="1038225" y="890587"/>
                </a:cubicBezTo>
                <a:cubicBezTo>
                  <a:pt x="1047911" y="887945"/>
                  <a:pt x="1056789" y="881832"/>
                  <a:pt x="1066800" y="881062"/>
                </a:cubicBezTo>
                <a:lnTo>
                  <a:pt x="1128713" y="876300"/>
                </a:lnTo>
                <a:cubicBezTo>
                  <a:pt x="1133475" y="873125"/>
                  <a:pt x="1137881" y="869335"/>
                  <a:pt x="1143000" y="866775"/>
                </a:cubicBezTo>
                <a:cubicBezTo>
                  <a:pt x="1147490" y="864530"/>
                  <a:pt x="1152899" y="864450"/>
                  <a:pt x="1157288" y="862012"/>
                </a:cubicBezTo>
                <a:cubicBezTo>
                  <a:pt x="1167295" y="856453"/>
                  <a:pt x="1176338" y="849312"/>
                  <a:pt x="1185863" y="842962"/>
                </a:cubicBezTo>
                <a:lnTo>
                  <a:pt x="1200150" y="833437"/>
                </a:lnTo>
                <a:cubicBezTo>
                  <a:pt x="1210876" y="801262"/>
                  <a:pt x="1196001" y="836139"/>
                  <a:pt x="1219200" y="809625"/>
                </a:cubicBezTo>
                <a:cubicBezTo>
                  <a:pt x="1226738" y="801010"/>
                  <a:pt x="1231900" y="790575"/>
                  <a:pt x="1238250" y="781050"/>
                </a:cubicBezTo>
                <a:lnTo>
                  <a:pt x="1257300" y="752475"/>
                </a:lnTo>
                <a:cubicBezTo>
                  <a:pt x="1260475" y="747712"/>
                  <a:pt x="1262062" y="741362"/>
                  <a:pt x="1266825" y="738187"/>
                </a:cubicBezTo>
                <a:lnTo>
                  <a:pt x="1281113" y="728662"/>
                </a:lnTo>
                <a:cubicBezTo>
                  <a:pt x="1284288" y="723900"/>
                  <a:pt x="1286591" y="718422"/>
                  <a:pt x="1290638" y="714375"/>
                </a:cubicBezTo>
                <a:cubicBezTo>
                  <a:pt x="1294685" y="710328"/>
                  <a:pt x="1301750" y="709612"/>
                  <a:pt x="1304925" y="704850"/>
                </a:cubicBezTo>
                <a:cubicBezTo>
                  <a:pt x="1308556" y="699404"/>
                  <a:pt x="1307807" y="692069"/>
                  <a:pt x="1309688" y="685800"/>
                </a:cubicBezTo>
                <a:cubicBezTo>
                  <a:pt x="1318963" y="654885"/>
                  <a:pt x="1314818" y="663817"/>
                  <a:pt x="1328738" y="642937"/>
                </a:cubicBezTo>
                <a:cubicBezTo>
                  <a:pt x="1330325" y="638175"/>
                  <a:pt x="1331062" y="633038"/>
                  <a:pt x="1333500" y="628650"/>
                </a:cubicBezTo>
                <a:cubicBezTo>
                  <a:pt x="1339059" y="618643"/>
                  <a:pt x="1352550" y="600075"/>
                  <a:pt x="1352550" y="600075"/>
                </a:cubicBezTo>
                <a:cubicBezTo>
                  <a:pt x="1354138" y="593725"/>
                  <a:pt x="1355432" y="587294"/>
                  <a:pt x="1357313" y="581025"/>
                </a:cubicBezTo>
                <a:cubicBezTo>
                  <a:pt x="1360198" y="571408"/>
                  <a:pt x="1366838" y="552450"/>
                  <a:pt x="1366838" y="552450"/>
                </a:cubicBezTo>
                <a:cubicBezTo>
                  <a:pt x="1365250" y="541337"/>
                  <a:pt x="1363091" y="530291"/>
                  <a:pt x="1362075" y="519112"/>
                </a:cubicBezTo>
                <a:cubicBezTo>
                  <a:pt x="1359914" y="495345"/>
                  <a:pt x="1362841" y="470891"/>
                  <a:pt x="1357313" y="447675"/>
                </a:cubicBezTo>
                <a:cubicBezTo>
                  <a:pt x="1354662" y="436539"/>
                  <a:pt x="1341883" y="429960"/>
                  <a:pt x="1338263" y="419100"/>
                </a:cubicBezTo>
                <a:cubicBezTo>
                  <a:pt x="1331690" y="399382"/>
                  <a:pt x="1336285" y="408989"/>
                  <a:pt x="1323975" y="390525"/>
                </a:cubicBezTo>
                <a:cubicBezTo>
                  <a:pt x="1314773" y="362920"/>
                  <a:pt x="1319904" y="364113"/>
                  <a:pt x="1300163" y="347662"/>
                </a:cubicBezTo>
                <a:cubicBezTo>
                  <a:pt x="1295766" y="343998"/>
                  <a:pt x="1290638" y="341312"/>
                  <a:pt x="1285875" y="338137"/>
                </a:cubicBezTo>
                <a:cubicBezTo>
                  <a:pt x="1268412" y="311944"/>
                  <a:pt x="1285875" y="334169"/>
                  <a:pt x="1262063" y="314325"/>
                </a:cubicBezTo>
                <a:cubicBezTo>
                  <a:pt x="1225394" y="283767"/>
                  <a:pt x="1268959" y="314160"/>
                  <a:pt x="1233488" y="290512"/>
                </a:cubicBezTo>
                <a:lnTo>
                  <a:pt x="1204913" y="247650"/>
                </a:lnTo>
                <a:cubicBezTo>
                  <a:pt x="1201738" y="242887"/>
                  <a:pt x="1200151" y="236537"/>
                  <a:pt x="1195388" y="233362"/>
                </a:cubicBezTo>
                <a:cubicBezTo>
                  <a:pt x="1144337" y="199329"/>
                  <a:pt x="1221810" y="252325"/>
                  <a:pt x="1166813" y="209550"/>
                </a:cubicBezTo>
                <a:cubicBezTo>
                  <a:pt x="1157777" y="202522"/>
                  <a:pt x="1147763" y="196850"/>
                  <a:pt x="1138238" y="190500"/>
                </a:cubicBezTo>
                <a:cubicBezTo>
                  <a:pt x="1133475" y="187325"/>
                  <a:pt x="1127997" y="185023"/>
                  <a:pt x="1123950" y="180975"/>
                </a:cubicBezTo>
                <a:cubicBezTo>
                  <a:pt x="1114976" y="172001"/>
                  <a:pt x="1107312" y="162467"/>
                  <a:pt x="1095375" y="157162"/>
                </a:cubicBezTo>
                <a:cubicBezTo>
                  <a:pt x="1086200" y="153084"/>
                  <a:pt x="1075154" y="153206"/>
                  <a:pt x="1066800" y="147637"/>
                </a:cubicBezTo>
                <a:cubicBezTo>
                  <a:pt x="1062038" y="144462"/>
                  <a:pt x="1057774" y="140367"/>
                  <a:pt x="1052513" y="138112"/>
                </a:cubicBezTo>
                <a:cubicBezTo>
                  <a:pt x="1046497" y="135534"/>
                  <a:pt x="1039757" y="135148"/>
                  <a:pt x="1033463" y="133350"/>
                </a:cubicBezTo>
                <a:cubicBezTo>
                  <a:pt x="1028636" y="131971"/>
                  <a:pt x="1024045" y="129805"/>
                  <a:pt x="1019175" y="128587"/>
                </a:cubicBezTo>
                <a:cubicBezTo>
                  <a:pt x="984550" y="119931"/>
                  <a:pt x="1004950" y="127542"/>
                  <a:pt x="966788" y="119062"/>
                </a:cubicBezTo>
                <a:cubicBezTo>
                  <a:pt x="961887" y="117973"/>
                  <a:pt x="957263" y="115887"/>
                  <a:pt x="952500" y="114300"/>
                </a:cubicBezTo>
                <a:cubicBezTo>
                  <a:pt x="947738" y="109537"/>
                  <a:pt x="943387" y="104324"/>
                  <a:pt x="938213" y="100012"/>
                </a:cubicBezTo>
                <a:cubicBezTo>
                  <a:pt x="925557" y="89465"/>
                  <a:pt x="919694" y="89430"/>
                  <a:pt x="904875" y="80962"/>
                </a:cubicBezTo>
                <a:cubicBezTo>
                  <a:pt x="879026" y="66191"/>
                  <a:pt x="902495" y="75406"/>
                  <a:pt x="876300" y="66675"/>
                </a:cubicBezTo>
                <a:cubicBezTo>
                  <a:pt x="871538" y="63500"/>
                  <a:pt x="866060" y="61197"/>
                  <a:pt x="862013" y="57150"/>
                </a:cubicBezTo>
                <a:cubicBezTo>
                  <a:pt x="845503" y="40639"/>
                  <a:pt x="861061" y="43497"/>
                  <a:pt x="838200" y="33337"/>
                </a:cubicBezTo>
                <a:cubicBezTo>
                  <a:pt x="829025" y="29259"/>
                  <a:pt x="819150" y="26987"/>
                  <a:pt x="809625" y="23812"/>
                </a:cubicBezTo>
                <a:lnTo>
                  <a:pt x="795338" y="19050"/>
                </a:lnTo>
                <a:cubicBezTo>
                  <a:pt x="790575" y="17462"/>
                  <a:pt x="785973" y="15271"/>
                  <a:pt x="781050" y="14287"/>
                </a:cubicBezTo>
                <a:cubicBezTo>
                  <a:pt x="763104" y="10698"/>
                  <a:pt x="746928" y="7197"/>
                  <a:pt x="728663" y="4762"/>
                </a:cubicBezTo>
                <a:cubicBezTo>
                  <a:pt x="714414" y="2862"/>
                  <a:pt x="700088" y="1587"/>
                  <a:pt x="685800" y="0"/>
                </a:cubicBezTo>
                <a:cubicBezTo>
                  <a:pt x="627063" y="1587"/>
                  <a:pt x="568280" y="1967"/>
                  <a:pt x="509588" y="4762"/>
                </a:cubicBezTo>
                <a:cubicBezTo>
                  <a:pt x="501502" y="5147"/>
                  <a:pt x="493677" y="7769"/>
                  <a:pt x="485775" y="9525"/>
                </a:cubicBezTo>
                <a:cubicBezTo>
                  <a:pt x="452251" y="16975"/>
                  <a:pt x="480300" y="11089"/>
                  <a:pt x="452438" y="19050"/>
                </a:cubicBezTo>
                <a:cubicBezTo>
                  <a:pt x="446144" y="20848"/>
                  <a:pt x="439738" y="22225"/>
                  <a:pt x="433388" y="23812"/>
                </a:cubicBezTo>
                <a:lnTo>
                  <a:pt x="390525" y="52387"/>
                </a:lnTo>
                <a:cubicBezTo>
                  <a:pt x="385763" y="55562"/>
                  <a:pt x="380285" y="57865"/>
                  <a:pt x="376238" y="61912"/>
                </a:cubicBezTo>
                <a:cubicBezTo>
                  <a:pt x="356337" y="81813"/>
                  <a:pt x="367338" y="72159"/>
                  <a:pt x="342900" y="90487"/>
                </a:cubicBezTo>
                <a:cubicBezTo>
                  <a:pt x="339725" y="95250"/>
                  <a:pt x="337039" y="100378"/>
                  <a:pt x="333375" y="104775"/>
                </a:cubicBezTo>
                <a:cubicBezTo>
                  <a:pt x="329063" y="109949"/>
                  <a:pt x="322430" y="113214"/>
                  <a:pt x="319088" y="119062"/>
                </a:cubicBezTo>
                <a:cubicBezTo>
                  <a:pt x="315841" y="124745"/>
                  <a:pt x="316123" y="131818"/>
                  <a:pt x="314325" y="138112"/>
                </a:cubicBezTo>
                <a:cubicBezTo>
                  <a:pt x="306343" y="166048"/>
                  <a:pt x="313955" y="138854"/>
                  <a:pt x="300038" y="166687"/>
                </a:cubicBezTo>
                <a:cubicBezTo>
                  <a:pt x="297793" y="171177"/>
                  <a:pt x="298060" y="176798"/>
                  <a:pt x="295275" y="180975"/>
                </a:cubicBezTo>
                <a:cubicBezTo>
                  <a:pt x="291539" y="186579"/>
                  <a:pt x="285300" y="190088"/>
                  <a:pt x="280988" y="195262"/>
                </a:cubicBezTo>
                <a:cubicBezTo>
                  <a:pt x="277324" y="199659"/>
                  <a:pt x="275860" y="205886"/>
                  <a:pt x="271463" y="209550"/>
                </a:cubicBezTo>
                <a:cubicBezTo>
                  <a:pt x="266009" y="214095"/>
                  <a:pt x="258577" y="215553"/>
                  <a:pt x="252413" y="219075"/>
                </a:cubicBezTo>
                <a:cubicBezTo>
                  <a:pt x="240493" y="225886"/>
                  <a:pt x="232793" y="232141"/>
                  <a:pt x="223838" y="242887"/>
                </a:cubicBezTo>
                <a:cubicBezTo>
                  <a:pt x="211259" y="257982"/>
                  <a:pt x="211710" y="264984"/>
                  <a:pt x="204788" y="285750"/>
                </a:cubicBezTo>
                <a:lnTo>
                  <a:pt x="200025" y="300037"/>
                </a:lnTo>
                <a:cubicBezTo>
                  <a:pt x="198437" y="304800"/>
                  <a:pt x="198048" y="310148"/>
                  <a:pt x="195263" y="314325"/>
                </a:cubicBezTo>
                <a:lnTo>
                  <a:pt x="176213" y="342900"/>
                </a:lnTo>
                <a:cubicBezTo>
                  <a:pt x="173038" y="347662"/>
                  <a:pt x="171807" y="354627"/>
                  <a:pt x="166688" y="357187"/>
                </a:cubicBezTo>
                <a:cubicBezTo>
                  <a:pt x="160338" y="360362"/>
                  <a:pt x="153182" y="362277"/>
                  <a:pt x="147638" y="366712"/>
                </a:cubicBezTo>
                <a:cubicBezTo>
                  <a:pt x="137119" y="375127"/>
                  <a:pt x="130271" y="387815"/>
                  <a:pt x="119063" y="395287"/>
                </a:cubicBezTo>
                <a:lnTo>
                  <a:pt x="104775" y="404812"/>
                </a:lnTo>
                <a:lnTo>
                  <a:pt x="90488" y="447675"/>
                </a:lnTo>
                <a:cubicBezTo>
                  <a:pt x="86615" y="459294"/>
                  <a:pt x="85430" y="467019"/>
                  <a:pt x="76200" y="476250"/>
                </a:cubicBezTo>
                <a:cubicBezTo>
                  <a:pt x="72153" y="480297"/>
                  <a:pt x="66675" y="482600"/>
                  <a:pt x="61913" y="485775"/>
                </a:cubicBezTo>
                <a:cubicBezTo>
                  <a:pt x="58738" y="490537"/>
                  <a:pt x="56857" y="496486"/>
                  <a:pt x="52388" y="500062"/>
                </a:cubicBezTo>
                <a:cubicBezTo>
                  <a:pt x="48468" y="503198"/>
                  <a:pt x="41018" y="500740"/>
                  <a:pt x="38100" y="504825"/>
                </a:cubicBezTo>
                <a:cubicBezTo>
                  <a:pt x="38098" y="504828"/>
                  <a:pt x="26195" y="540541"/>
                  <a:pt x="23813" y="547687"/>
                </a:cubicBezTo>
                <a:lnTo>
                  <a:pt x="9525" y="590550"/>
                </a:lnTo>
                <a:cubicBezTo>
                  <a:pt x="7938" y="595312"/>
                  <a:pt x="5748" y="599915"/>
                  <a:pt x="4763" y="604837"/>
                </a:cubicBezTo>
                <a:lnTo>
                  <a:pt x="0" y="628650"/>
                </a:lnTo>
                <a:cubicBezTo>
                  <a:pt x="1588" y="636587"/>
                  <a:pt x="747" y="645434"/>
                  <a:pt x="4763" y="652462"/>
                </a:cubicBezTo>
                <a:cubicBezTo>
                  <a:pt x="7603" y="657432"/>
                  <a:pt x="14471" y="658553"/>
                  <a:pt x="19050" y="661987"/>
                </a:cubicBezTo>
                <a:cubicBezTo>
                  <a:pt x="20846" y="663334"/>
                  <a:pt x="19050" y="646906"/>
                  <a:pt x="28575" y="64770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3D6A121-D584-9C49-8089-7ED82386307F}"/>
              </a:ext>
            </a:extLst>
          </p:cNvPr>
          <p:cNvCxnSpPr>
            <a:cxnSpLocks/>
          </p:cNvCxnSpPr>
          <p:nvPr/>
        </p:nvCxnSpPr>
        <p:spPr>
          <a:xfrm>
            <a:off x="3919537" y="2527069"/>
            <a:ext cx="1366838" cy="0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48253604-EA0A-6C4F-B2F1-ED7C98FCC4EE}"/>
              </a:ext>
            </a:extLst>
          </p:cNvPr>
          <p:cNvSpPr txBox="1"/>
          <p:nvPr/>
        </p:nvSpPr>
        <p:spPr>
          <a:xfrm>
            <a:off x="4185761" y="2164227"/>
            <a:ext cx="88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mm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84FC3B-3568-844B-9C71-45F616E4C1C7}"/>
              </a:ext>
            </a:extLst>
          </p:cNvPr>
          <p:cNvSpPr/>
          <p:nvPr/>
        </p:nvSpPr>
        <p:spPr>
          <a:xfrm>
            <a:off x="1107127" y="569032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D5C4CFA6-F043-B94A-9B11-48D6638B6464}"/>
              </a:ext>
            </a:extLst>
          </p:cNvPr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T2W</a:t>
            </a:r>
            <a:r>
              <a:rPr lang="nl-NL" sz="4000" b="1" dirty="0">
                <a:solidFill>
                  <a:prstClr val="white"/>
                </a:solidFill>
              </a:rPr>
              <a:t>: TZ 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3CA9D7D6-A994-7941-A740-F3116681CDEF}"/>
              </a:ext>
            </a:extLst>
          </p:cNvPr>
          <p:cNvSpPr/>
          <p:nvPr/>
        </p:nvSpPr>
        <p:spPr>
          <a:xfrm>
            <a:off x="-431158" y="461672"/>
            <a:ext cx="993459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90000"/>
              </a:lnSpc>
              <a:defRPr/>
            </a:pP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defRPr/>
            </a:pPr>
            <a:r>
              <a:rPr lang="en-US" b="1" dirty="0"/>
              <a:t>5 	Non-</a:t>
            </a:r>
            <a:r>
              <a:rPr lang="en-US" sz="2000" b="1" dirty="0"/>
              <a:t>circumscribed, homogenous moderate hypo-intense, and     </a:t>
            </a:r>
          </a:p>
          <a:p>
            <a:pPr marL="2151063" lvl="3" indent="-542925" defTabSz="457200">
              <a:lnSpc>
                <a:spcPct val="90000"/>
              </a:lnSpc>
              <a:defRPr/>
            </a:pPr>
            <a:r>
              <a:rPr lang="en-US" sz="2000" b="1" dirty="0"/>
              <a:t>           </a:t>
            </a:r>
            <a:r>
              <a:rPr lang="en-US" sz="2000" b="1" u="sng" dirty="0"/>
              <a:t>&gt;</a:t>
            </a:r>
            <a:r>
              <a:rPr lang="en-US" sz="2000" b="1" dirty="0"/>
              <a:t>1.5 cm in greatest dimension</a:t>
            </a:r>
            <a:br>
              <a:rPr lang="en-US" b="1" dirty="0">
                <a:solidFill>
                  <a:prstClr val="white"/>
                </a:solidFill>
              </a:rPr>
            </a:br>
            <a:endParaRPr lang="en-US" sz="1200" b="1" dirty="0">
              <a:solidFill>
                <a:prstClr val="white"/>
              </a:solidFill>
            </a:endParaRPr>
          </a:p>
          <a:p>
            <a:pPr marL="2151063" lvl="3" indent="-542925" defTabSz="457200">
              <a:lnSpc>
                <a:spcPct val="90000"/>
              </a:lnSpc>
              <a:defRPr/>
            </a:pP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9012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07127" y="125495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7127" y="1953384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07127" y="2651809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7127" y="336716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07127" y="4082523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1267380"/>
            <a:ext cx="8771466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lvl="3" indent="-542925" defTabSz="457200">
              <a:lnSpc>
                <a:spcPct val="90000"/>
              </a:lnSpc>
              <a:buFontTx/>
              <a:buAutoNum type="arabicPlain"/>
              <a:defRPr/>
            </a:pPr>
            <a:r>
              <a:rPr lang="en-US" sz="2000" b="1" dirty="0">
                <a:solidFill>
                  <a:srgbClr val="FFFFFF"/>
                </a:solidFill>
              </a:rPr>
              <a:t>No abnormality (i.e. normal) on ADC and high b-value DWI </a:t>
            </a:r>
            <a:br>
              <a:rPr lang="en-US" sz="2000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endParaRPr lang="en-US" sz="1200" b="1" dirty="0">
              <a:solidFill>
                <a:srgbClr val="FFFFFF"/>
              </a:solidFill>
            </a:endParaRP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prstClr val="white"/>
                </a:solidFill>
              </a:rPr>
              <a:t>2	      Non-focal hypo-intense on ADC and/or non-focal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000" b="1" dirty="0">
                <a:solidFill>
                  <a:prstClr val="white"/>
                </a:solidFill>
              </a:rPr>
              <a:t>          hyper-intense on high b-value DWI</a:t>
            </a:r>
          </a:p>
          <a:p>
            <a:pPr marL="1608138" lvl="3" defTabSz="457200">
              <a:lnSpc>
                <a:spcPct val="90000"/>
              </a:lnSpc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r>
              <a:rPr lang="en-US" sz="2000" b="1" dirty="0">
                <a:solidFill>
                  <a:srgbClr val="FFFFFF"/>
                </a:solidFill>
              </a:rPr>
              <a:t>Focal mildly/moderately hypo-intense on ADC and </a:t>
            </a:r>
            <a:r>
              <a:rPr lang="en-US" sz="2000" b="1" dirty="0" err="1">
                <a:solidFill>
                  <a:srgbClr val="FFFFFF"/>
                </a:solidFill>
              </a:rPr>
              <a:t>iso</a:t>
            </a:r>
            <a:r>
              <a:rPr lang="en-US" sz="2000" b="1" dirty="0">
                <a:solidFill>
                  <a:srgbClr val="FFFFFF"/>
                </a:solidFill>
              </a:rPr>
              <a:t>-intense/mildly hyper-intense on high b-value DWI</a:t>
            </a: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r>
              <a:rPr lang="en-US" sz="2000" b="1" dirty="0">
                <a:solidFill>
                  <a:srgbClr val="D9D9D9"/>
                </a:solidFill>
              </a:rPr>
              <a:t>Focal markedly hypo-intense on ADC and markedly hyper-intense on high b-value DWI;  &lt;1.5cm on axial </a:t>
            </a: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endParaRPr lang="en-US" sz="1200" b="1" dirty="0">
              <a:solidFill>
                <a:srgbClr val="D9D9D9"/>
              </a:solidFill>
            </a:endParaRPr>
          </a:p>
          <a:p>
            <a:pPr marL="2151063" lvl="3" indent="-542925" defTabSz="457200">
              <a:lnSpc>
                <a:spcPct val="90000"/>
              </a:lnSpc>
              <a:buFontTx/>
              <a:buAutoNum type="arabicPlain" startAt="3"/>
              <a:defRPr/>
            </a:pPr>
            <a:r>
              <a:rPr lang="en-US" sz="2000" b="1" dirty="0">
                <a:solidFill>
                  <a:prstClr val="white"/>
                </a:solidFill>
              </a:rPr>
              <a:t>Same as 4 but ≥1.5cm in greatest dimension or definite extra-prostatic extension/invasive behavior</a:t>
            </a: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DWI </a:t>
            </a:r>
            <a:r>
              <a:rPr lang="nl-NL" sz="4000" b="1" dirty="0"/>
              <a:t>(</a:t>
            </a:r>
            <a:r>
              <a:rPr lang="nl-NL" sz="4000" b="1" dirty="0" err="1"/>
              <a:t>both</a:t>
            </a:r>
            <a:r>
              <a:rPr lang="nl-NL" sz="4000" b="1" dirty="0"/>
              <a:t> TZ &amp; PZ)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</p:spTree>
    <p:extLst>
      <p:ext uri="{BB962C8B-B14F-4D97-AF65-F5344CB8AC3E}">
        <p14:creationId xmlns:p14="http://schemas.microsoft.com/office/powerpoint/2010/main" val="214434847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2259" y="662011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38188" y="674416"/>
            <a:ext cx="877146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abnormality (i.e. normal) on ADC and high b-value DWI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DWI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grpSp>
        <p:nvGrpSpPr>
          <p:cNvPr id="2" name="Groep 12">
            <a:extLst>
              <a:ext uri="{FF2B5EF4-FFF2-40B4-BE49-F238E27FC236}">
                <a16:creationId xmlns:a16="http://schemas.microsoft.com/office/drawing/2014/main" id="{0D0E22D8-9D11-CFE9-0A7C-18D3AD37BA09}"/>
              </a:ext>
            </a:extLst>
          </p:cNvPr>
          <p:cNvGrpSpPr>
            <a:grpSpLocks/>
          </p:cNvGrpSpPr>
          <p:nvPr/>
        </p:nvGrpSpPr>
        <p:grpSpPr bwMode="auto">
          <a:xfrm>
            <a:off x="4888767" y="1154945"/>
            <a:ext cx="3933825" cy="3671391"/>
            <a:chOff x="5063932" y="2636242"/>
            <a:chExt cx="3933825" cy="3671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C055D8-5648-EC68-0F23-196BA241A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6000" contras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32" y="2636242"/>
              <a:ext cx="3933825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vak 269">
              <a:extLst>
                <a:ext uri="{FF2B5EF4-FFF2-40B4-BE49-F238E27FC236}">
                  <a16:creationId xmlns:a16="http://schemas.microsoft.com/office/drawing/2014/main" id="{C583B1BD-5F7D-E7B5-0B8D-D503746FC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3932" y="2636242"/>
              <a:ext cx="1511769" cy="2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200" dirty="0">
                  <a:solidFill>
                    <a:prstClr val="white"/>
                  </a:solidFill>
                </a:rPr>
                <a:t>ADC</a:t>
              </a:r>
            </a:p>
          </p:txBody>
        </p:sp>
      </p:grpSp>
      <p:grpSp>
        <p:nvGrpSpPr>
          <p:cNvPr id="5" name="Groep 13">
            <a:extLst>
              <a:ext uri="{FF2B5EF4-FFF2-40B4-BE49-F238E27FC236}">
                <a16:creationId xmlns:a16="http://schemas.microsoft.com/office/drawing/2014/main" id="{ABBE8E60-4535-5085-C2C9-1AF95AB660E9}"/>
              </a:ext>
            </a:extLst>
          </p:cNvPr>
          <p:cNvGrpSpPr>
            <a:grpSpLocks/>
          </p:cNvGrpSpPr>
          <p:nvPr/>
        </p:nvGrpSpPr>
        <p:grpSpPr bwMode="auto">
          <a:xfrm>
            <a:off x="413411" y="1142656"/>
            <a:ext cx="4237037" cy="3671888"/>
            <a:chOff x="4500343" y="2564904"/>
            <a:chExt cx="4237257" cy="3672384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9C2A5955-E005-4E1F-B264-205277CEA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9000" contras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565400"/>
              <a:ext cx="4237037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271">
              <a:extLst>
                <a:ext uri="{FF2B5EF4-FFF2-40B4-BE49-F238E27FC236}">
                  <a16:creationId xmlns:a16="http://schemas.microsoft.com/office/drawing/2014/main" id="{EDDF9EBB-1C95-35BD-91EB-960DF4142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43" y="2564904"/>
              <a:ext cx="1511817" cy="2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200" dirty="0">
                  <a:solidFill>
                    <a:prstClr val="white"/>
                  </a:solidFill>
                </a:rPr>
                <a:t>b1400 </a:t>
              </a:r>
            </a:p>
          </p:txBody>
        </p:sp>
      </p:grpSp>
      <p:cxnSp>
        <p:nvCxnSpPr>
          <p:cNvPr id="9" name="Straight Arrow Connector 7">
            <a:extLst>
              <a:ext uri="{FF2B5EF4-FFF2-40B4-BE49-F238E27FC236}">
                <a16:creationId xmlns:a16="http://schemas.microsoft.com/office/drawing/2014/main" id="{81A4EE26-E95E-F394-32DA-9F89CDB19459}"/>
              </a:ext>
            </a:extLst>
          </p:cNvPr>
          <p:cNvCxnSpPr/>
          <p:nvPr/>
        </p:nvCxnSpPr>
        <p:spPr>
          <a:xfrm flipV="1">
            <a:off x="2423353" y="3911483"/>
            <a:ext cx="1" cy="487071"/>
          </a:xfrm>
          <a:prstGeom prst="straightConnector1">
            <a:avLst/>
          </a:prstGeom>
          <a:ln w="50800">
            <a:solidFill>
              <a:srgbClr val="24C3F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D036BE3A-1A23-B106-6A53-1A8FA08DDA77}"/>
              </a:ext>
            </a:extLst>
          </p:cNvPr>
          <p:cNvCxnSpPr/>
          <p:nvPr/>
        </p:nvCxnSpPr>
        <p:spPr>
          <a:xfrm flipV="1">
            <a:off x="6766054" y="3994418"/>
            <a:ext cx="1" cy="487071"/>
          </a:xfrm>
          <a:prstGeom prst="straightConnector1">
            <a:avLst/>
          </a:prstGeom>
          <a:ln w="50800">
            <a:solidFill>
              <a:srgbClr val="24C3F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9576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 txBox="1">
            <a:spLocks/>
          </p:cNvSpPr>
          <p:nvPr/>
        </p:nvSpPr>
        <p:spPr>
          <a:xfrm>
            <a:off x="-44849" y="317164"/>
            <a:ext cx="9233698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800" b="1" dirty="0" err="1">
                <a:solidFill>
                  <a:prstClr val="white"/>
                </a:solidFill>
              </a:rPr>
              <a:t>Pitfall</a:t>
            </a:r>
            <a:r>
              <a:rPr lang="nl-NL" sz="3800" b="1" dirty="0">
                <a:solidFill>
                  <a:prstClr val="white"/>
                </a:solidFill>
              </a:rPr>
              <a:t>: </a:t>
            </a:r>
            <a:r>
              <a:rPr lang="nl-NL" sz="3800" b="1" dirty="0" err="1">
                <a:solidFill>
                  <a:srgbClr val="24C3FF"/>
                </a:solidFill>
              </a:rPr>
              <a:t>muscular</a:t>
            </a:r>
            <a:r>
              <a:rPr lang="nl-NL" sz="3800" b="1" dirty="0">
                <a:solidFill>
                  <a:srgbClr val="24C3FF"/>
                </a:solidFill>
              </a:rPr>
              <a:t> </a:t>
            </a:r>
            <a:r>
              <a:rPr lang="nl-NL" sz="3800" b="1" dirty="0" err="1">
                <a:solidFill>
                  <a:srgbClr val="24C3FF"/>
                </a:solidFill>
              </a:rPr>
              <a:t>sleeve</a:t>
            </a:r>
            <a:r>
              <a:rPr lang="nl-NL" sz="3800" b="1" dirty="0">
                <a:solidFill>
                  <a:srgbClr val="24C3FF"/>
                </a:solidFill>
              </a:rPr>
              <a:t> of </a:t>
            </a:r>
            <a:r>
              <a:rPr lang="nl-NL" sz="3800" b="1" dirty="0" err="1">
                <a:solidFill>
                  <a:srgbClr val="24C3FF"/>
                </a:solidFill>
              </a:rPr>
              <a:t>ejaculatory</a:t>
            </a:r>
            <a:r>
              <a:rPr lang="nl-NL" sz="3800" b="1" dirty="0">
                <a:solidFill>
                  <a:srgbClr val="24C3FF"/>
                </a:solidFill>
              </a:rPr>
              <a:t> </a:t>
            </a:r>
            <a:r>
              <a:rPr lang="nl-NL" sz="3800" b="1" dirty="0" err="1">
                <a:solidFill>
                  <a:srgbClr val="00CCFF"/>
                </a:solidFill>
              </a:rPr>
              <a:t>ducts</a:t>
            </a:r>
            <a:endParaRPr lang="nl-NL" sz="3800" b="1" dirty="0">
              <a:solidFill>
                <a:srgbClr val="00CC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  <p:grpSp>
        <p:nvGrpSpPr>
          <p:cNvPr id="10" name="Groep 12"/>
          <p:cNvGrpSpPr>
            <a:grpSpLocks/>
          </p:cNvGrpSpPr>
          <p:nvPr/>
        </p:nvGrpSpPr>
        <p:grpSpPr bwMode="auto">
          <a:xfrm>
            <a:off x="4888767" y="1154945"/>
            <a:ext cx="3933825" cy="3671391"/>
            <a:chOff x="5063932" y="2636242"/>
            <a:chExt cx="3933825" cy="36718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6000" contras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32" y="2636242"/>
              <a:ext cx="3933825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kstvak 269"/>
            <p:cNvSpPr txBox="1">
              <a:spLocks noChangeArrowheads="1"/>
            </p:cNvSpPr>
            <p:nvPr/>
          </p:nvSpPr>
          <p:spPr bwMode="auto">
            <a:xfrm>
              <a:off x="5063932" y="2636242"/>
              <a:ext cx="1511769" cy="2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200" dirty="0">
                  <a:solidFill>
                    <a:prstClr val="white"/>
                  </a:solidFill>
                </a:rPr>
                <a:t>ADC map - axial</a:t>
              </a:r>
            </a:p>
          </p:txBody>
        </p:sp>
      </p:grpSp>
      <p:grpSp>
        <p:nvGrpSpPr>
          <p:cNvPr id="16" name="Groep 13"/>
          <p:cNvGrpSpPr>
            <a:grpSpLocks/>
          </p:cNvGrpSpPr>
          <p:nvPr/>
        </p:nvGrpSpPr>
        <p:grpSpPr bwMode="auto">
          <a:xfrm>
            <a:off x="413411" y="1142656"/>
            <a:ext cx="4237037" cy="3671888"/>
            <a:chOff x="4500343" y="2564904"/>
            <a:chExt cx="4237257" cy="367238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9000" contras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565400"/>
              <a:ext cx="4237037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271"/>
            <p:cNvSpPr txBox="1">
              <a:spLocks noChangeArrowheads="1"/>
            </p:cNvSpPr>
            <p:nvPr/>
          </p:nvSpPr>
          <p:spPr bwMode="auto">
            <a:xfrm>
              <a:off x="4500343" y="2564904"/>
              <a:ext cx="1511817" cy="2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200" dirty="0">
                  <a:solidFill>
                    <a:prstClr val="white"/>
                  </a:solidFill>
                </a:rPr>
                <a:t>b1400 </a:t>
              </a:r>
            </a:p>
          </p:txBody>
        </p:sp>
      </p:grpSp>
      <p:pic>
        <p:nvPicPr>
          <p:cNvPr id="13" name="Picture 3" descr="Unknown-1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8" t="7979" r="1821" b="12514"/>
          <a:stretch/>
        </p:blipFill>
        <p:spPr>
          <a:xfrm>
            <a:off x="3272159" y="878804"/>
            <a:ext cx="2892937" cy="2297417"/>
          </a:xfrm>
          <a:prstGeom prst="rect">
            <a:avLst/>
          </a:prstGeom>
        </p:spPr>
      </p:pic>
      <p:cxnSp>
        <p:nvCxnSpPr>
          <p:cNvPr id="20" name="Straight Arrow Connector 7"/>
          <p:cNvCxnSpPr/>
          <p:nvPr/>
        </p:nvCxnSpPr>
        <p:spPr>
          <a:xfrm flipV="1">
            <a:off x="2423353" y="3911483"/>
            <a:ext cx="1" cy="487071"/>
          </a:xfrm>
          <a:prstGeom prst="straightConnector1">
            <a:avLst/>
          </a:prstGeom>
          <a:ln w="50800">
            <a:solidFill>
              <a:srgbClr val="24C3F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/>
          <p:nvPr/>
        </p:nvCxnSpPr>
        <p:spPr>
          <a:xfrm flipV="1">
            <a:off x="6766054" y="3994418"/>
            <a:ext cx="1" cy="487071"/>
          </a:xfrm>
          <a:prstGeom prst="straightConnector1">
            <a:avLst/>
          </a:prstGeom>
          <a:ln w="50800">
            <a:solidFill>
              <a:srgbClr val="24C3FF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1118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DWI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7648" y="-4448812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28D9B4-3E72-3948-A466-B1BEA764E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489"/>
          <a:stretch/>
        </p:blipFill>
        <p:spPr>
          <a:xfrm>
            <a:off x="1107127" y="1577296"/>
            <a:ext cx="3366119" cy="3428452"/>
          </a:xfrm>
          <a:prstGeom prst="rect">
            <a:avLst/>
          </a:prstGeom>
          <a:effectLst/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F7E9810-9CDD-C544-806B-5501E3A48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229"/>
          <a:stretch/>
        </p:blipFill>
        <p:spPr>
          <a:xfrm>
            <a:off x="4848239" y="1577296"/>
            <a:ext cx="3475772" cy="3422370"/>
          </a:xfrm>
          <a:prstGeom prst="rect">
            <a:avLst/>
          </a:prstGeom>
        </p:spPr>
      </p:pic>
      <p:sp>
        <p:nvSpPr>
          <p:cNvPr id="18" name="Tekstvak 269">
            <a:extLst>
              <a:ext uri="{FF2B5EF4-FFF2-40B4-BE49-F238E27FC236}">
                <a16:creationId xmlns:a16="http://schemas.microsoft.com/office/drawing/2014/main" id="{E3AC0DE1-97E3-A34B-807C-514F8995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115" y="1577296"/>
            <a:ext cx="151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ADC map </a:t>
            </a:r>
          </a:p>
        </p:txBody>
      </p:sp>
      <p:sp>
        <p:nvSpPr>
          <p:cNvPr id="19" name="Tekstvak 269">
            <a:extLst>
              <a:ext uri="{FF2B5EF4-FFF2-40B4-BE49-F238E27FC236}">
                <a16:creationId xmlns:a16="http://schemas.microsoft.com/office/drawing/2014/main" id="{D3FCC7EC-FF26-044A-BAF6-EE1DF801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27" y="1577296"/>
            <a:ext cx="1511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b1400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AFEF04BC-7879-F14C-986C-BFE0E6B9B796}"/>
              </a:ext>
            </a:extLst>
          </p:cNvPr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F751857-4BB0-CE46-A218-42D63DAC23D7}"/>
              </a:ext>
            </a:extLst>
          </p:cNvPr>
          <p:cNvSpPr/>
          <p:nvPr/>
        </p:nvSpPr>
        <p:spPr>
          <a:xfrm>
            <a:off x="168084" y="718758"/>
            <a:ext cx="87714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90000"/>
              </a:lnSpc>
              <a:defRPr/>
            </a:pPr>
            <a:r>
              <a:rPr lang="en-US" sz="2400" b="1" dirty="0">
                <a:solidFill>
                  <a:prstClr val="white"/>
                </a:solidFill>
              </a:rPr>
              <a:t>Non-focal hypo-intense on ADC and/or non-focal</a:t>
            </a:r>
          </a:p>
          <a:p>
            <a:pPr marL="1608138" lvl="3" defTabSz="457200">
              <a:lnSpc>
                <a:spcPct val="90000"/>
              </a:lnSpc>
              <a:defRPr/>
            </a:pPr>
            <a:r>
              <a:rPr lang="en-US" sz="2400" b="1" dirty="0">
                <a:solidFill>
                  <a:prstClr val="white"/>
                </a:solidFill>
              </a:rPr>
              <a:t>hyper-intense on high b-value DWI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47455" y="820166"/>
            <a:ext cx="87714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latin typeface="Calibri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36268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DWI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7648" y="-4448812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sp>
        <p:nvSpPr>
          <p:cNvPr id="19" name="Tekstvak 269">
            <a:extLst>
              <a:ext uri="{FF2B5EF4-FFF2-40B4-BE49-F238E27FC236}">
                <a16:creationId xmlns:a16="http://schemas.microsoft.com/office/drawing/2014/main" id="{D3FCC7EC-FF26-044A-BAF6-EE1DF801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76" y="4333746"/>
            <a:ext cx="151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b1400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AFEF04BC-7879-F14C-986C-BFE0E6B9B796}"/>
              </a:ext>
            </a:extLst>
          </p:cNvPr>
          <p:cNvSpPr/>
          <p:nvPr/>
        </p:nvSpPr>
        <p:spPr>
          <a:xfrm>
            <a:off x="1107127" y="806687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F751857-4BB0-CE46-A218-42D63DAC23D7}"/>
              </a:ext>
            </a:extLst>
          </p:cNvPr>
          <p:cNvSpPr/>
          <p:nvPr/>
        </p:nvSpPr>
        <p:spPr>
          <a:xfrm>
            <a:off x="168084" y="718758"/>
            <a:ext cx="877146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90000"/>
              </a:lnSpc>
              <a:defRPr/>
            </a:pPr>
            <a:r>
              <a:rPr lang="en-US" sz="2400" b="1" dirty="0">
                <a:solidFill>
                  <a:prstClr val="white"/>
                </a:solidFill>
              </a:rPr>
              <a:t>Focal hyper-intense on high b-value DWI or focal hypo-intense ADC, but not both</a:t>
            </a:r>
          </a:p>
          <a:p>
            <a:pPr marL="1608138" lvl="3" defTabSz="457200">
              <a:lnSpc>
                <a:spcPct val="90000"/>
              </a:lnSpc>
              <a:defRPr/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47455" y="820166"/>
            <a:ext cx="87714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A21156-8EB0-6449-A658-880DCA2DD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8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25" t="52662" r="8624" b="9824"/>
          <a:stretch/>
        </p:blipFill>
        <p:spPr>
          <a:xfrm>
            <a:off x="1107127" y="1577295"/>
            <a:ext cx="3640347" cy="3352578"/>
          </a:xfrm>
          <a:prstGeom prst="rect">
            <a:avLst/>
          </a:prstGeom>
        </p:spPr>
      </p:pic>
      <p:sp>
        <p:nvSpPr>
          <p:cNvPr id="22" name="Tekstvak 269">
            <a:extLst>
              <a:ext uri="{FF2B5EF4-FFF2-40B4-BE49-F238E27FC236}">
                <a16:creationId xmlns:a16="http://schemas.microsoft.com/office/drawing/2014/main" id="{A7F4996B-A87A-E444-B25B-63B8F97F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27" y="1583301"/>
            <a:ext cx="151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b1400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1895A21F-616E-6D44-A24B-6BC8A88C2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-17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28" b="535"/>
          <a:stretch/>
        </p:blipFill>
        <p:spPr>
          <a:xfrm>
            <a:off x="4962885" y="1577295"/>
            <a:ext cx="3415956" cy="3352578"/>
          </a:xfrm>
          <a:prstGeom prst="rect">
            <a:avLst/>
          </a:prstGeom>
        </p:spPr>
      </p:pic>
      <p:sp>
        <p:nvSpPr>
          <p:cNvPr id="24" name="Tekstvak 269">
            <a:extLst>
              <a:ext uri="{FF2B5EF4-FFF2-40B4-BE49-F238E27FC236}">
                <a16:creationId xmlns:a16="http://schemas.microsoft.com/office/drawing/2014/main" id="{F2847060-E314-DD4A-A01D-86233AC9A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885" y="1583301"/>
            <a:ext cx="1511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ADC map 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8A68073-9247-9086-7618-F1011E97910C}"/>
              </a:ext>
            </a:extLst>
          </p:cNvPr>
          <p:cNvSpPr/>
          <p:nvPr/>
        </p:nvSpPr>
        <p:spPr>
          <a:xfrm>
            <a:off x="6898888" y="3335215"/>
            <a:ext cx="557561" cy="649488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83025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07127" y="692688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524913"/>
            <a:ext cx="87714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90000"/>
              </a:lnSpc>
              <a:defRPr/>
            </a:pPr>
            <a:endParaRPr lang="en-US" sz="1200" b="1" dirty="0">
              <a:solidFill>
                <a:srgbClr val="FFFFFF"/>
              </a:solidFill>
            </a:endParaRPr>
          </a:p>
          <a:p>
            <a:pPr marL="2065338" lvl="3" indent="-457200" defTabSz="457200">
              <a:lnSpc>
                <a:spcPct val="90000"/>
              </a:lnSpc>
              <a:buFontTx/>
              <a:buAutoNum type="arabicPlain" startAt="4"/>
              <a:defRPr/>
            </a:pPr>
            <a:r>
              <a:rPr lang="en-US" sz="2000" b="1" dirty="0">
                <a:solidFill>
                  <a:srgbClr val="FFFFFF"/>
                </a:solidFill>
              </a:rPr>
              <a:t>Focal markedly hypo-intense on ADC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prstClr val="white"/>
                </a:solidFill>
              </a:rPr>
              <a:t>PIRADS v2.1: </a:t>
            </a:r>
            <a:r>
              <a:rPr lang="nl-NL" sz="4000" b="1" dirty="0">
                <a:solidFill>
                  <a:srgbClr val="00CCFF"/>
                </a:solidFill>
              </a:rPr>
              <a:t>DWI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lvl="3" defTabSz="457200">
              <a:lnSpc>
                <a:spcPct val="130000"/>
              </a:lnSpc>
              <a:defRPr/>
            </a:pPr>
            <a:r>
              <a:rPr lang="en-US" b="1" dirty="0">
                <a:solidFill>
                  <a:prstClr val="white"/>
                </a:solidFill>
              </a:rPr>
              <a:t>Uniformly hyperintense signal intensity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(normal)</a:t>
            </a:r>
          </a:p>
        </p:txBody>
      </p:sp>
      <p:grpSp>
        <p:nvGrpSpPr>
          <p:cNvPr id="16" name="Groep 23"/>
          <p:cNvGrpSpPr>
            <a:grpSpLocks/>
          </p:cNvGrpSpPr>
          <p:nvPr/>
        </p:nvGrpSpPr>
        <p:grpSpPr bwMode="auto">
          <a:xfrm>
            <a:off x="4800732" y="1506720"/>
            <a:ext cx="3838820" cy="3443111"/>
            <a:chOff x="4867651" y="2722159"/>
            <a:chExt cx="3838575" cy="3442623"/>
          </a:xfrm>
        </p:grpSpPr>
        <p:pic>
          <p:nvPicPr>
            <p:cNvPr id="18" name="Picture 1" descr="2823008_MRCADPKv1.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44"/>
            <a:stretch/>
          </p:blipFill>
          <p:spPr bwMode="auto">
            <a:xfrm>
              <a:off x="4867651" y="2722159"/>
              <a:ext cx="3838575" cy="344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269"/>
            <p:cNvSpPr txBox="1">
              <a:spLocks noChangeArrowheads="1"/>
            </p:cNvSpPr>
            <p:nvPr/>
          </p:nvSpPr>
          <p:spPr bwMode="auto">
            <a:xfrm>
              <a:off x="4867651" y="2733783"/>
              <a:ext cx="1511769" cy="27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200" dirty="0">
                  <a:solidFill>
                    <a:prstClr val="white"/>
                  </a:solidFill>
                  <a:latin typeface="Calibri" charset="0"/>
                  <a:cs typeface="Calibri" charset="0"/>
                </a:rPr>
                <a:t>ADC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9374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10090" y="97312"/>
            <a:ext cx="4041775" cy="4798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PI-RADS v2.1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47267" y="992237"/>
            <a:ext cx="6157503" cy="351452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weighting for PZ and TZ</a:t>
            </a:r>
          </a:p>
        </p:txBody>
      </p:sp>
    </p:spTree>
    <p:extLst>
      <p:ext uri="{BB962C8B-B14F-4D97-AF65-F5344CB8AC3E}">
        <p14:creationId xmlns:p14="http://schemas.microsoft.com/office/powerpoint/2010/main" val="297124644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07127" y="692688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524913"/>
            <a:ext cx="8771466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065338" marR="0" lvl="3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Focal markedly hypo-intense on ADC AND markedly  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hyper-intense on high b-value DWI;  &lt;1.5cm on axial </a:t>
            </a: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3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DWI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grpSp>
        <p:nvGrpSpPr>
          <p:cNvPr id="16" name="Groep 23"/>
          <p:cNvGrpSpPr>
            <a:grpSpLocks/>
          </p:cNvGrpSpPr>
          <p:nvPr/>
        </p:nvGrpSpPr>
        <p:grpSpPr bwMode="auto">
          <a:xfrm>
            <a:off x="4800732" y="1506720"/>
            <a:ext cx="3838820" cy="3443111"/>
            <a:chOff x="4867651" y="2722159"/>
            <a:chExt cx="3838575" cy="3442623"/>
          </a:xfrm>
        </p:grpSpPr>
        <p:pic>
          <p:nvPicPr>
            <p:cNvPr id="18" name="Picture 1" descr="2823008_MRCADPKv1.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44"/>
            <a:stretch/>
          </p:blipFill>
          <p:spPr bwMode="auto">
            <a:xfrm>
              <a:off x="4867651" y="2722159"/>
              <a:ext cx="3838575" cy="344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269"/>
            <p:cNvSpPr txBox="1">
              <a:spLocks noChangeArrowheads="1"/>
            </p:cNvSpPr>
            <p:nvPr/>
          </p:nvSpPr>
          <p:spPr bwMode="auto">
            <a:xfrm>
              <a:off x="4867651" y="2733783"/>
              <a:ext cx="1511769" cy="27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</a:rPr>
                <a:t>ADC</a:t>
              </a:r>
            </a:p>
          </p:txBody>
        </p:sp>
      </p:grpSp>
      <p:grpSp>
        <p:nvGrpSpPr>
          <p:cNvPr id="4" name="Groep 25">
            <a:extLst>
              <a:ext uri="{FF2B5EF4-FFF2-40B4-BE49-F238E27FC236}">
                <a16:creationId xmlns:a16="http://schemas.microsoft.com/office/drawing/2014/main" id="{AAFC8712-B501-45F0-57C0-8E28BBD8C48F}"/>
              </a:ext>
            </a:extLst>
          </p:cNvPr>
          <p:cNvGrpSpPr>
            <a:grpSpLocks/>
          </p:cNvGrpSpPr>
          <p:nvPr/>
        </p:nvGrpSpPr>
        <p:grpSpPr bwMode="auto">
          <a:xfrm>
            <a:off x="810030" y="1506722"/>
            <a:ext cx="3795268" cy="3443111"/>
            <a:chOff x="4737100" y="2492375"/>
            <a:chExt cx="3795713" cy="3443111"/>
          </a:xfrm>
        </p:grpSpPr>
        <p:pic>
          <p:nvPicPr>
            <p:cNvPr id="5" name="Picture 1" descr="2823008_MRCADPKv1.2.jpg">
              <a:extLst>
                <a:ext uri="{FF2B5EF4-FFF2-40B4-BE49-F238E27FC236}">
                  <a16:creationId xmlns:a16="http://schemas.microsoft.com/office/drawing/2014/main" id="{EE08469D-72EA-108E-A23B-F511EF00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230"/>
            <a:stretch/>
          </p:blipFill>
          <p:spPr bwMode="auto">
            <a:xfrm>
              <a:off x="4737100" y="2492375"/>
              <a:ext cx="3795713" cy="344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271">
              <a:extLst>
                <a:ext uri="{FF2B5EF4-FFF2-40B4-BE49-F238E27FC236}">
                  <a16:creationId xmlns:a16="http://schemas.microsoft.com/office/drawing/2014/main" id="{78623597-1020-46B0-7E4D-174BFE830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440" y="2503999"/>
              <a:ext cx="15118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</a:rPr>
                <a:t>b1400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46665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07127" y="692688"/>
            <a:ext cx="438210" cy="43821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23320" y="524913"/>
            <a:ext cx="8771466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065338" marR="0" lvl="3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Focal markedly hypo-intense on ADC AND markedly  </a:t>
            </a:r>
          </a:p>
          <a:p>
            <a:pPr marL="1608138" marR="0" lvl="3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hyper-intense on high b-value DWI;  &lt;1.5cm on axial </a:t>
            </a:r>
          </a:p>
          <a:p>
            <a:pPr marL="2151063" marR="0" lvl="3" indent="-542925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3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/>
          <p:cNvSpPr txBox="1">
            <a:spLocks/>
          </p:cNvSpPr>
          <p:nvPr/>
        </p:nvSpPr>
        <p:spPr>
          <a:xfrm>
            <a:off x="539552" y="173478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PIRADS v2.1: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DWI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80325" y="-4472258"/>
            <a:ext cx="71289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138" marR="0" lvl="3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Uniformly hyperintense signal intensity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(normal)</a:t>
            </a:r>
          </a:p>
        </p:txBody>
      </p:sp>
      <p:grpSp>
        <p:nvGrpSpPr>
          <p:cNvPr id="16" name="Groep 23"/>
          <p:cNvGrpSpPr>
            <a:grpSpLocks/>
          </p:cNvGrpSpPr>
          <p:nvPr/>
        </p:nvGrpSpPr>
        <p:grpSpPr bwMode="auto">
          <a:xfrm>
            <a:off x="4800732" y="1506720"/>
            <a:ext cx="3838820" cy="3443111"/>
            <a:chOff x="4867651" y="2722159"/>
            <a:chExt cx="3838575" cy="3442623"/>
          </a:xfrm>
        </p:grpSpPr>
        <p:pic>
          <p:nvPicPr>
            <p:cNvPr id="18" name="Picture 1" descr="2823008_MRCADPKv1.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244"/>
            <a:stretch/>
          </p:blipFill>
          <p:spPr bwMode="auto">
            <a:xfrm>
              <a:off x="4867651" y="2722159"/>
              <a:ext cx="3838575" cy="344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kstvak 269"/>
            <p:cNvSpPr txBox="1">
              <a:spLocks noChangeArrowheads="1"/>
            </p:cNvSpPr>
            <p:nvPr/>
          </p:nvSpPr>
          <p:spPr bwMode="auto">
            <a:xfrm>
              <a:off x="4867651" y="2733783"/>
              <a:ext cx="1511769" cy="27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</a:rPr>
                <a:t>ADC</a:t>
              </a:r>
            </a:p>
          </p:txBody>
        </p:sp>
      </p:grpSp>
      <p:grpSp>
        <p:nvGrpSpPr>
          <p:cNvPr id="4" name="Groep 25">
            <a:extLst>
              <a:ext uri="{FF2B5EF4-FFF2-40B4-BE49-F238E27FC236}">
                <a16:creationId xmlns:a16="http://schemas.microsoft.com/office/drawing/2014/main" id="{AAFC8712-B501-45F0-57C0-8E28BBD8C48F}"/>
              </a:ext>
            </a:extLst>
          </p:cNvPr>
          <p:cNvGrpSpPr>
            <a:grpSpLocks/>
          </p:cNvGrpSpPr>
          <p:nvPr/>
        </p:nvGrpSpPr>
        <p:grpSpPr bwMode="auto">
          <a:xfrm>
            <a:off x="810030" y="1506722"/>
            <a:ext cx="3795268" cy="3443111"/>
            <a:chOff x="4737100" y="2492375"/>
            <a:chExt cx="3795713" cy="3443111"/>
          </a:xfrm>
        </p:grpSpPr>
        <p:pic>
          <p:nvPicPr>
            <p:cNvPr id="5" name="Picture 1" descr="2823008_MRCADPKv1.2.jpg">
              <a:extLst>
                <a:ext uri="{FF2B5EF4-FFF2-40B4-BE49-F238E27FC236}">
                  <a16:creationId xmlns:a16="http://schemas.microsoft.com/office/drawing/2014/main" id="{EE08469D-72EA-108E-A23B-F511EF00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230"/>
            <a:stretch/>
          </p:blipFill>
          <p:spPr bwMode="auto">
            <a:xfrm>
              <a:off x="4737100" y="2492375"/>
              <a:ext cx="3795713" cy="344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271">
              <a:extLst>
                <a:ext uri="{FF2B5EF4-FFF2-40B4-BE49-F238E27FC236}">
                  <a16:creationId xmlns:a16="http://schemas.microsoft.com/office/drawing/2014/main" id="{78623597-1020-46B0-7E4D-174BFE830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440" y="2503999"/>
              <a:ext cx="15118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</a:rPr>
                <a:t>b1400</a:t>
              </a:r>
            </a:p>
          </p:txBody>
        </p:sp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9D59302A-6B11-0A4C-EA30-8756C59E1954}"/>
              </a:ext>
            </a:extLst>
          </p:cNvPr>
          <p:cNvSpPr/>
          <p:nvPr/>
        </p:nvSpPr>
        <p:spPr>
          <a:xfrm>
            <a:off x="5069949" y="3732840"/>
            <a:ext cx="720725" cy="720725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DEC9E32-E31A-3C14-C2EB-44920F09C97F}"/>
              </a:ext>
            </a:extLst>
          </p:cNvPr>
          <p:cNvSpPr/>
          <p:nvPr/>
        </p:nvSpPr>
        <p:spPr>
          <a:xfrm>
            <a:off x="1274681" y="3769240"/>
            <a:ext cx="720725" cy="720725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15692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4">
            <a:extLst>
              <a:ext uri="{FF2B5EF4-FFF2-40B4-BE49-F238E27FC236}">
                <a16:creationId xmlns:a16="http://schemas.microsoft.com/office/drawing/2014/main" id="{4E571167-3A0B-0240-8642-F89100BE3B63}"/>
              </a:ext>
            </a:extLst>
          </p:cNvPr>
          <p:cNvSpPr txBox="1">
            <a:spLocks/>
          </p:cNvSpPr>
          <p:nvPr/>
        </p:nvSpPr>
        <p:spPr>
          <a:xfrm>
            <a:off x="375535" y="475693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PI-RADS v2.1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DCE-MRI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also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morphologic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descriptors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07D51E2-8FF2-B14A-BB87-6BE25253C37B}"/>
              </a:ext>
            </a:extLst>
          </p:cNvPr>
          <p:cNvSpPr txBox="1"/>
          <p:nvPr/>
        </p:nvSpPr>
        <p:spPr>
          <a:xfrm>
            <a:off x="1650471" y="1496999"/>
            <a:ext cx="70755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early or contemporaneous enhancement, or diffuse/widespread enhancement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corresponding to a focal finding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T2-WI and/or DWI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2CA77DDB-CE4C-F240-A725-6273DAF9AEFB}"/>
              </a:ext>
            </a:extLst>
          </p:cNvPr>
          <p:cNvSpPr/>
          <p:nvPr/>
        </p:nvSpPr>
        <p:spPr>
          <a:xfrm>
            <a:off x="746889" y="1606136"/>
            <a:ext cx="704740" cy="70474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1182449-05F2-D740-A502-56964B75124E}"/>
              </a:ext>
            </a:extLst>
          </p:cNvPr>
          <p:cNvSpPr txBox="1"/>
          <p:nvPr/>
        </p:nvSpPr>
        <p:spPr>
          <a:xfrm>
            <a:off x="953800" y="1620741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4621623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79863" y="2002993"/>
            <a:ext cx="74115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Focal and earlier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or contemporaneously with enhancement of adjacent normal prostatic tissues, AND;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corresponds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suspicious finding on T2-WI and/or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DWI</a:t>
            </a:r>
          </a:p>
        </p:txBody>
      </p:sp>
      <p:sp>
        <p:nvSpPr>
          <p:cNvPr id="21" name="Oval 20"/>
          <p:cNvSpPr/>
          <p:nvPr/>
        </p:nvSpPr>
        <p:spPr>
          <a:xfrm>
            <a:off x="497908" y="2293518"/>
            <a:ext cx="704740" cy="70474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D93B9510-0F4A-2149-AE1F-C27489F7C108}"/>
              </a:ext>
            </a:extLst>
          </p:cNvPr>
          <p:cNvSpPr txBox="1">
            <a:spLocks/>
          </p:cNvSpPr>
          <p:nvPr/>
        </p:nvSpPr>
        <p:spPr>
          <a:xfrm>
            <a:off x="375535" y="475693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PI-RADS v2.1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DCE-MRI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also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morphologic</a:t>
            </a:r>
            <a:r>
              <a:rPr lang="nl-NL" sz="3200" b="1" dirty="0">
                <a:solidFill>
                  <a:srgbClr val="24C3FF"/>
                </a:solidFill>
                <a:latin typeface="Calibri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descriptors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604E332D-9357-6845-A6DB-894C66D99FB0}"/>
              </a:ext>
            </a:extLst>
          </p:cNvPr>
          <p:cNvSpPr txBox="1"/>
          <p:nvPr/>
        </p:nvSpPr>
        <p:spPr>
          <a:xfrm>
            <a:off x="626685" y="23244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3226947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4">
            <a:extLst>
              <a:ext uri="{FF2B5EF4-FFF2-40B4-BE49-F238E27FC236}">
                <a16:creationId xmlns:a16="http://schemas.microsoft.com/office/drawing/2014/main" id="{4E571167-3A0B-0240-8642-F89100BE3B63}"/>
              </a:ext>
            </a:extLst>
          </p:cNvPr>
          <p:cNvSpPr txBox="1">
            <a:spLocks/>
          </p:cNvSpPr>
          <p:nvPr/>
        </p:nvSpPr>
        <p:spPr>
          <a:xfrm>
            <a:off x="375535" y="475693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PI-RADS v2.1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DCE-MRI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also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morphologic</a:t>
            </a:r>
            <a:r>
              <a:rPr lang="nl-NL" sz="3200" b="1" dirty="0">
                <a:solidFill>
                  <a:srgbClr val="24C3FF"/>
                </a:solidFill>
                <a:latin typeface="Calibri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descriptors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07D51E2-8FF2-B14A-BB87-6BE25253C37B}"/>
              </a:ext>
            </a:extLst>
          </p:cNvPr>
          <p:cNvSpPr txBox="1"/>
          <p:nvPr/>
        </p:nvSpPr>
        <p:spPr>
          <a:xfrm>
            <a:off x="1650471" y="1496999"/>
            <a:ext cx="70755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early or contemporaneous enhancement, or diffuse/widespread enhancement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    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corresponding to a focal finding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none" dirty="0">
                <a:solidFill>
                  <a:prstClr val="white"/>
                </a:solidFill>
                <a:latin typeface="Calibri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T2-WI and/or DWI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white"/>
                </a:solidFill>
              </a:rPr>
              <a:t>focal</a:t>
            </a:r>
            <a:r>
              <a:rPr lang="en-US" sz="2000" dirty="0">
                <a:solidFill>
                  <a:prstClr val="white"/>
                </a:solidFill>
              </a:rPr>
              <a:t> enhancement corresponding to a lesion demonstrating features of </a:t>
            </a:r>
            <a:r>
              <a:rPr lang="en-US" sz="3200" b="1" dirty="0">
                <a:solidFill>
                  <a:prstClr val="white"/>
                </a:solidFill>
              </a:rPr>
              <a:t>BPH</a:t>
            </a:r>
            <a:r>
              <a:rPr lang="en-US" sz="2000" dirty="0">
                <a:solidFill>
                  <a:prstClr val="white"/>
                </a:solidFill>
              </a:rPr>
              <a:t> on T2-WI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2CA77DDB-CE4C-F240-A725-6273DAF9AEFB}"/>
              </a:ext>
            </a:extLst>
          </p:cNvPr>
          <p:cNvSpPr/>
          <p:nvPr/>
        </p:nvSpPr>
        <p:spPr>
          <a:xfrm>
            <a:off x="746889" y="1606136"/>
            <a:ext cx="704740" cy="704740"/>
          </a:xfrm>
          <a:prstGeom prst="ellipse">
            <a:avLst/>
          </a:prstGeom>
          <a:solidFill>
            <a:srgbClr val="33A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1182449-05F2-D740-A502-56964B75124E}"/>
              </a:ext>
            </a:extLst>
          </p:cNvPr>
          <p:cNvSpPr txBox="1"/>
          <p:nvPr/>
        </p:nvSpPr>
        <p:spPr>
          <a:xfrm>
            <a:off x="953800" y="1620741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1D50446-5BE3-B949-9759-27926475F3F2}"/>
              </a:ext>
            </a:extLst>
          </p:cNvPr>
          <p:cNvSpPr/>
          <p:nvPr/>
        </p:nvSpPr>
        <p:spPr>
          <a:xfrm rot="20292694">
            <a:off x="6256354" y="3482157"/>
            <a:ext cx="2320892" cy="1015663"/>
          </a:xfrm>
          <a:prstGeom prst="rect">
            <a:avLst/>
          </a:prstGeom>
          <a:solidFill>
            <a:srgbClr val="24C3FF">
              <a:alpha val="33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</p:spTree>
    <p:extLst>
      <p:ext uri="{BB962C8B-B14F-4D97-AF65-F5344CB8AC3E}">
        <p14:creationId xmlns:p14="http://schemas.microsoft.com/office/powerpoint/2010/main" val="334357276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2.03.22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224118"/>
            <a:ext cx="8713400" cy="458992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5219A40-C22D-E1C5-62B7-A075DEE27EC7}"/>
              </a:ext>
            </a:extLst>
          </p:cNvPr>
          <p:cNvSpPr/>
          <p:nvPr/>
        </p:nvSpPr>
        <p:spPr>
          <a:xfrm>
            <a:off x="5202729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5C9D851-2073-B24F-3948-92583C75460A}"/>
              </a:ext>
            </a:extLst>
          </p:cNvPr>
          <p:cNvSpPr/>
          <p:nvPr/>
        </p:nvSpPr>
        <p:spPr>
          <a:xfrm>
            <a:off x="5202729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24D9626-150E-A1E5-7C21-D5644C80CC00}"/>
              </a:ext>
            </a:extLst>
          </p:cNvPr>
          <p:cNvSpPr/>
          <p:nvPr/>
        </p:nvSpPr>
        <p:spPr>
          <a:xfrm>
            <a:off x="5202729" y="1227222"/>
            <a:ext cx="1851102" cy="1180982"/>
          </a:xfrm>
          <a:prstGeom prst="rect">
            <a:avLst/>
          </a:prstGeom>
          <a:solidFill>
            <a:srgbClr val="DE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DEEC695-5701-0ECE-CF01-9CCA18198070}"/>
              </a:ext>
            </a:extLst>
          </p:cNvPr>
          <p:cNvSpPr/>
          <p:nvPr/>
        </p:nvSpPr>
        <p:spPr>
          <a:xfrm>
            <a:off x="330652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2613DF9-0E82-3A8F-94EE-B3A0823D00E2}"/>
              </a:ext>
            </a:extLst>
          </p:cNvPr>
          <p:cNvSpPr/>
          <p:nvPr/>
        </p:nvSpPr>
        <p:spPr>
          <a:xfrm>
            <a:off x="3306524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553A9F6-7A3D-5705-4BF0-FA7D81A02419}"/>
              </a:ext>
            </a:extLst>
          </p:cNvPr>
          <p:cNvSpPr/>
          <p:nvPr/>
        </p:nvSpPr>
        <p:spPr>
          <a:xfrm>
            <a:off x="3306524" y="1227222"/>
            <a:ext cx="1851102" cy="1180982"/>
          </a:xfrm>
          <a:prstGeom prst="rect">
            <a:avLst/>
          </a:prstGeom>
          <a:solidFill>
            <a:srgbClr val="DE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BD9D84B-EBCE-BD12-1461-83136BAF3F3C}"/>
              </a:ext>
            </a:extLst>
          </p:cNvPr>
          <p:cNvSpPr/>
          <p:nvPr/>
        </p:nvSpPr>
        <p:spPr>
          <a:xfrm>
            <a:off x="709893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6D9AB78-CBE7-E63A-F40B-78455493FE4D}"/>
              </a:ext>
            </a:extLst>
          </p:cNvPr>
          <p:cNvSpPr/>
          <p:nvPr/>
        </p:nvSpPr>
        <p:spPr>
          <a:xfrm>
            <a:off x="7098934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25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17">
            <a:extLst>
              <a:ext uri="{FF2B5EF4-FFF2-40B4-BE49-F238E27FC236}">
                <a16:creationId xmlns:a16="http://schemas.microsoft.com/office/drawing/2014/main" id="{25BA119B-3BFE-A14A-987B-522A6841FC71}"/>
              </a:ext>
            </a:extLst>
          </p:cNvPr>
          <p:cNvSpPr/>
          <p:nvPr/>
        </p:nvSpPr>
        <p:spPr>
          <a:xfrm rot="19360350">
            <a:off x="7955449" y="267145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1" descr="Screen Shot 2015-10-25 at 12.03.22 PM.png">
            <a:extLst>
              <a:ext uri="{FF2B5EF4-FFF2-40B4-BE49-F238E27FC236}">
                <a16:creationId xmlns:a16="http://schemas.microsoft.com/office/drawing/2014/main" id="{413CD091-E31D-5347-8B92-CEF0A83C19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224118"/>
            <a:ext cx="8713400" cy="4589929"/>
          </a:xfrm>
          <a:prstGeom prst="rect">
            <a:avLst/>
          </a:prstGeom>
        </p:spPr>
      </p:pic>
      <p:sp>
        <p:nvSpPr>
          <p:cNvPr id="8" name="Ovaal 17">
            <a:extLst>
              <a:ext uri="{FF2B5EF4-FFF2-40B4-BE49-F238E27FC236}">
                <a16:creationId xmlns:a16="http://schemas.microsoft.com/office/drawing/2014/main" id="{6ADF5CBC-CB8B-9A45-A9B6-48406AD1FE70}"/>
              </a:ext>
            </a:extLst>
          </p:cNvPr>
          <p:cNvSpPr/>
          <p:nvPr/>
        </p:nvSpPr>
        <p:spPr>
          <a:xfrm rot="19360350">
            <a:off x="7925632" y="2931437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5ABC915-E322-A432-992B-40D7DC56B3F9}"/>
              </a:ext>
            </a:extLst>
          </p:cNvPr>
          <p:cNvSpPr/>
          <p:nvPr/>
        </p:nvSpPr>
        <p:spPr>
          <a:xfrm>
            <a:off x="5202729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D2F4A68-5894-A1FC-79DD-E2915D6A48E2}"/>
              </a:ext>
            </a:extLst>
          </p:cNvPr>
          <p:cNvSpPr/>
          <p:nvPr/>
        </p:nvSpPr>
        <p:spPr>
          <a:xfrm>
            <a:off x="5202729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FB73992-FBC0-4269-5BED-BF96404E4C7E}"/>
              </a:ext>
            </a:extLst>
          </p:cNvPr>
          <p:cNvSpPr/>
          <p:nvPr/>
        </p:nvSpPr>
        <p:spPr>
          <a:xfrm>
            <a:off x="330652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915B057-8A5C-CC0B-FA23-E5225BF38836}"/>
              </a:ext>
            </a:extLst>
          </p:cNvPr>
          <p:cNvSpPr/>
          <p:nvPr/>
        </p:nvSpPr>
        <p:spPr>
          <a:xfrm>
            <a:off x="3306524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E2171AD-5A69-2141-3112-3424B8469417}"/>
              </a:ext>
            </a:extLst>
          </p:cNvPr>
          <p:cNvSpPr/>
          <p:nvPr/>
        </p:nvSpPr>
        <p:spPr>
          <a:xfrm>
            <a:off x="709893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35BE8F6-F0DD-5D8E-CD1B-2595BBD22D86}"/>
              </a:ext>
            </a:extLst>
          </p:cNvPr>
          <p:cNvSpPr/>
          <p:nvPr/>
        </p:nvSpPr>
        <p:spPr>
          <a:xfrm>
            <a:off x="7098934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70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2.03.22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519025"/>
            <a:ext cx="8713400" cy="3780528"/>
          </a:xfrm>
          <a:prstGeom prst="rect">
            <a:avLst/>
          </a:prstGeom>
        </p:spPr>
      </p:pic>
      <p:sp>
        <p:nvSpPr>
          <p:cNvPr id="3" name="Ovaal 17">
            <a:extLst>
              <a:ext uri="{FF2B5EF4-FFF2-40B4-BE49-F238E27FC236}">
                <a16:creationId xmlns:a16="http://schemas.microsoft.com/office/drawing/2014/main" id="{872C3F3C-32A0-5F4F-8F85-8A61E22070B7}"/>
              </a:ext>
            </a:extLst>
          </p:cNvPr>
          <p:cNvSpPr/>
          <p:nvPr/>
        </p:nvSpPr>
        <p:spPr>
          <a:xfrm rot="19360350">
            <a:off x="6026460" y="262676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vaal 17">
            <a:extLst>
              <a:ext uri="{FF2B5EF4-FFF2-40B4-BE49-F238E27FC236}">
                <a16:creationId xmlns:a16="http://schemas.microsoft.com/office/drawing/2014/main" id="{25BA119B-3BFE-A14A-987B-522A6841FC71}"/>
              </a:ext>
            </a:extLst>
          </p:cNvPr>
          <p:cNvSpPr/>
          <p:nvPr/>
        </p:nvSpPr>
        <p:spPr>
          <a:xfrm rot="19360350">
            <a:off x="7955449" y="267145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1" descr="Screen Shot 2015-10-25 at 12.03.22 PM.png">
            <a:extLst>
              <a:ext uri="{FF2B5EF4-FFF2-40B4-BE49-F238E27FC236}">
                <a16:creationId xmlns:a16="http://schemas.microsoft.com/office/drawing/2014/main" id="{92E68CA1-6BD2-8F46-B806-599D194A2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224118"/>
            <a:ext cx="8713400" cy="4589929"/>
          </a:xfrm>
          <a:prstGeom prst="rect">
            <a:avLst/>
          </a:prstGeom>
        </p:spPr>
      </p:pic>
      <p:sp>
        <p:nvSpPr>
          <p:cNvPr id="6" name="Ovaal 17">
            <a:extLst>
              <a:ext uri="{FF2B5EF4-FFF2-40B4-BE49-F238E27FC236}">
                <a16:creationId xmlns:a16="http://schemas.microsoft.com/office/drawing/2014/main" id="{1DA64604-AD47-1C40-91FE-72A805C32615}"/>
              </a:ext>
            </a:extLst>
          </p:cNvPr>
          <p:cNvSpPr/>
          <p:nvPr/>
        </p:nvSpPr>
        <p:spPr>
          <a:xfrm rot="19360350">
            <a:off x="5996643" y="2886747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vaal 17">
            <a:extLst>
              <a:ext uri="{FF2B5EF4-FFF2-40B4-BE49-F238E27FC236}">
                <a16:creationId xmlns:a16="http://schemas.microsoft.com/office/drawing/2014/main" id="{426A12A9-D9BF-4D4A-894C-9629E6674D87}"/>
              </a:ext>
            </a:extLst>
          </p:cNvPr>
          <p:cNvSpPr/>
          <p:nvPr/>
        </p:nvSpPr>
        <p:spPr>
          <a:xfrm rot="19360350">
            <a:off x="7925632" y="2931437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6977CBD-EAC8-2DAD-EB00-134CCF11E222}"/>
              </a:ext>
            </a:extLst>
          </p:cNvPr>
          <p:cNvSpPr/>
          <p:nvPr/>
        </p:nvSpPr>
        <p:spPr>
          <a:xfrm>
            <a:off x="5202729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C7A5185-3481-CE38-C7FF-6BF375B0C6F7}"/>
              </a:ext>
            </a:extLst>
          </p:cNvPr>
          <p:cNvSpPr/>
          <p:nvPr/>
        </p:nvSpPr>
        <p:spPr>
          <a:xfrm>
            <a:off x="5202729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D22C087-DB6E-A436-45F9-86EED3DBE6E8}"/>
              </a:ext>
            </a:extLst>
          </p:cNvPr>
          <p:cNvSpPr/>
          <p:nvPr/>
        </p:nvSpPr>
        <p:spPr>
          <a:xfrm>
            <a:off x="330652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3A7C915-331C-7880-4FA3-31F57CE93C11}"/>
              </a:ext>
            </a:extLst>
          </p:cNvPr>
          <p:cNvSpPr/>
          <p:nvPr/>
        </p:nvSpPr>
        <p:spPr>
          <a:xfrm>
            <a:off x="3306524" y="2454442"/>
            <a:ext cx="1851102" cy="118900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D374BC0-304C-7957-266B-3781064B6468}"/>
              </a:ext>
            </a:extLst>
          </p:cNvPr>
          <p:cNvSpPr/>
          <p:nvPr/>
        </p:nvSpPr>
        <p:spPr>
          <a:xfrm>
            <a:off x="709893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45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2.03.22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519025"/>
            <a:ext cx="8713400" cy="3780528"/>
          </a:xfrm>
          <a:prstGeom prst="rect">
            <a:avLst/>
          </a:prstGeom>
        </p:spPr>
      </p:pic>
      <p:sp>
        <p:nvSpPr>
          <p:cNvPr id="3" name="Ovaal 17">
            <a:extLst>
              <a:ext uri="{FF2B5EF4-FFF2-40B4-BE49-F238E27FC236}">
                <a16:creationId xmlns:a16="http://schemas.microsoft.com/office/drawing/2014/main" id="{872C3F3C-32A0-5F4F-8F85-8A61E22070B7}"/>
              </a:ext>
            </a:extLst>
          </p:cNvPr>
          <p:cNvSpPr/>
          <p:nvPr/>
        </p:nvSpPr>
        <p:spPr>
          <a:xfrm rot="19360350">
            <a:off x="6026460" y="262676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vaal 17">
            <a:extLst>
              <a:ext uri="{FF2B5EF4-FFF2-40B4-BE49-F238E27FC236}">
                <a16:creationId xmlns:a16="http://schemas.microsoft.com/office/drawing/2014/main" id="{25BA119B-3BFE-A14A-987B-522A6841FC71}"/>
              </a:ext>
            </a:extLst>
          </p:cNvPr>
          <p:cNvSpPr/>
          <p:nvPr/>
        </p:nvSpPr>
        <p:spPr>
          <a:xfrm rot="19360350">
            <a:off x="7955449" y="267145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1" descr="Screen Shot 2015-10-25 at 12.03.22 PM.png">
            <a:extLst>
              <a:ext uri="{FF2B5EF4-FFF2-40B4-BE49-F238E27FC236}">
                <a16:creationId xmlns:a16="http://schemas.microsoft.com/office/drawing/2014/main" id="{92E68CA1-6BD2-8F46-B806-599D194A2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224118"/>
            <a:ext cx="8713400" cy="4589929"/>
          </a:xfrm>
          <a:prstGeom prst="rect">
            <a:avLst/>
          </a:prstGeom>
        </p:spPr>
      </p:pic>
      <p:sp>
        <p:nvSpPr>
          <p:cNvPr id="6" name="Ovaal 17">
            <a:extLst>
              <a:ext uri="{FF2B5EF4-FFF2-40B4-BE49-F238E27FC236}">
                <a16:creationId xmlns:a16="http://schemas.microsoft.com/office/drawing/2014/main" id="{1DA64604-AD47-1C40-91FE-72A805C32615}"/>
              </a:ext>
            </a:extLst>
          </p:cNvPr>
          <p:cNvSpPr/>
          <p:nvPr/>
        </p:nvSpPr>
        <p:spPr>
          <a:xfrm rot="19360350">
            <a:off x="5996643" y="2886747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vaal 17">
            <a:extLst>
              <a:ext uri="{FF2B5EF4-FFF2-40B4-BE49-F238E27FC236}">
                <a16:creationId xmlns:a16="http://schemas.microsoft.com/office/drawing/2014/main" id="{426A12A9-D9BF-4D4A-894C-9629E6674D87}"/>
              </a:ext>
            </a:extLst>
          </p:cNvPr>
          <p:cNvSpPr/>
          <p:nvPr/>
        </p:nvSpPr>
        <p:spPr>
          <a:xfrm rot="19360350">
            <a:off x="7925632" y="2931437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6977CBD-EAC8-2DAD-EB00-134CCF11E222}"/>
              </a:ext>
            </a:extLst>
          </p:cNvPr>
          <p:cNvSpPr/>
          <p:nvPr/>
        </p:nvSpPr>
        <p:spPr>
          <a:xfrm>
            <a:off x="5202729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D22C087-DB6E-A436-45F9-86EED3DBE6E8}"/>
              </a:ext>
            </a:extLst>
          </p:cNvPr>
          <p:cNvSpPr/>
          <p:nvPr/>
        </p:nvSpPr>
        <p:spPr>
          <a:xfrm>
            <a:off x="330652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DD374BC0-304C-7957-266B-3781064B6468}"/>
              </a:ext>
            </a:extLst>
          </p:cNvPr>
          <p:cNvSpPr/>
          <p:nvPr/>
        </p:nvSpPr>
        <p:spPr>
          <a:xfrm>
            <a:off x="709893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91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2.03.22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519025"/>
            <a:ext cx="8713400" cy="3780528"/>
          </a:xfrm>
          <a:prstGeom prst="rect">
            <a:avLst/>
          </a:prstGeom>
        </p:spPr>
      </p:pic>
      <p:sp>
        <p:nvSpPr>
          <p:cNvPr id="3" name="Ovaal 17">
            <a:extLst>
              <a:ext uri="{FF2B5EF4-FFF2-40B4-BE49-F238E27FC236}">
                <a16:creationId xmlns:a16="http://schemas.microsoft.com/office/drawing/2014/main" id="{872C3F3C-32A0-5F4F-8F85-8A61E22070B7}"/>
              </a:ext>
            </a:extLst>
          </p:cNvPr>
          <p:cNvSpPr/>
          <p:nvPr/>
        </p:nvSpPr>
        <p:spPr>
          <a:xfrm rot="19360350">
            <a:off x="6026460" y="262676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vaal 17">
            <a:extLst>
              <a:ext uri="{FF2B5EF4-FFF2-40B4-BE49-F238E27FC236}">
                <a16:creationId xmlns:a16="http://schemas.microsoft.com/office/drawing/2014/main" id="{25BA119B-3BFE-A14A-987B-522A6841FC71}"/>
              </a:ext>
            </a:extLst>
          </p:cNvPr>
          <p:cNvSpPr/>
          <p:nvPr/>
        </p:nvSpPr>
        <p:spPr>
          <a:xfrm rot="19360350">
            <a:off x="7955449" y="267145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1" descr="Screen Shot 2015-10-25 at 12.03.22 PM.png">
            <a:extLst>
              <a:ext uri="{FF2B5EF4-FFF2-40B4-BE49-F238E27FC236}">
                <a16:creationId xmlns:a16="http://schemas.microsoft.com/office/drawing/2014/main" id="{92E68CA1-6BD2-8F46-B806-599D194A2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224118"/>
            <a:ext cx="8713400" cy="4589929"/>
          </a:xfrm>
          <a:prstGeom prst="rect">
            <a:avLst/>
          </a:prstGeom>
        </p:spPr>
      </p:pic>
      <p:sp>
        <p:nvSpPr>
          <p:cNvPr id="7" name="Ovaal 17">
            <a:extLst>
              <a:ext uri="{FF2B5EF4-FFF2-40B4-BE49-F238E27FC236}">
                <a16:creationId xmlns:a16="http://schemas.microsoft.com/office/drawing/2014/main" id="{426A12A9-D9BF-4D4A-894C-9629E6674D87}"/>
              </a:ext>
            </a:extLst>
          </p:cNvPr>
          <p:cNvSpPr/>
          <p:nvPr/>
        </p:nvSpPr>
        <p:spPr>
          <a:xfrm rot="16757161">
            <a:off x="7618145" y="3776007"/>
            <a:ext cx="56931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6977CBD-EAC8-2DAD-EB00-134CCF11E222}"/>
              </a:ext>
            </a:extLst>
          </p:cNvPr>
          <p:cNvSpPr/>
          <p:nvPr/>
        </p:nvSpPr>
        <p:spPr>
          <a:xfrm>
            <a:off x="5202729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D22C087-DB6E-A436-45F9-86EED3DBE6E8}"/>
              </a:ext>
            </a:extLst>
          </p:cNvPr>
          <p:cNvSpPr/>
          <p:nvPr/>
        </p:nvSpPr>
        <p:spPr>
          <a:xfrm>
            <a:off x="3306524" y="3689684"/>
            <a:ext cx="1851102" cy="1124363"/>
          </a:xfrm>
          <a:prstGeom prst="rect">
            <a:avLst/>
          </a:prstGeom>
          <a:solidFill>
            <a:srgbClr val="B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2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10090" y="97312"/>
            <a:ext cx="4041775" cy="4798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PI-RADS v2.1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47267" y="992237"/>
            <a:ext cx="6157503" cy="351452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weighting for PZ and 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PZ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(cell-density)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40232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5 at 12.03.22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519025"/>
            <a:ext cx="8713400" cy="3780528"/>
          </a:xfrm>
          <a:prstGeom prst="rect">
            <a:avLst/>
          </a:prstGeom>
        </p:spPr>
      </p:pic>
      <p:sp>
        <p:nvSpPr>
          <p:cNvPr id="3" name="Ovaal 17">
            <a:extLst>
              <a:ext uri="{FF2B5EF4-FFF2-40B4-BE49-F238E27FC236}">
                <a16:creationId xmlns:a16="http://schemas.microsoft.com/office/drawing/2014/main" id="{872C3F3C-32A0-5F4F-8F85-8A61E22070B7}"/>
              </a:ext>
            </a:extLst>
          </p:cNvPr>
          <p:cNvSpPr/>
          <p:nvPr/>
        </p:nvSpPr>
        <p:spPr>
          <a:xfrm rot="19360350">
            <a:off x="6026460" y="262676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vaal 17">
            <a:extLst>
              <a:ext uri="{FF2B5EF4-FFF2-40B4-BE49-F238E27FC236}">
                <a16:creationId xmlns:a16="http://schemas.microsoft.com/office/drawing/2014/main" id="{25BA119B-3BFE-A14A-987B-522A6841FC71}"/>
              </a:ext>
            </a:extLst>
          </p:cNvPr>
          <p:cNvSpPr/>
          <p:nvPr/>
        </p:nvSpPr>
        <p:spPr>
          <a:xfrm rot="19360350">
            <a:off x="7955449" y="2671459"/>
            <a:ext cx="89608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1" descr="Screen Shot 2015-10-25 at 12.03.22 PM.png">
            <a:extLst>
              <a:ext uri="{FF2B5EF4-FFF2-40B4-BE49-F238E27FC236}">
                <a16:creationId xmlns:a16="http://schemas.microsoft.com/office/drawing/2014/main" id="{92E68CA1-6BD2-8F46-B806-599D194A2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36" y="224118"/>
            <a:ext cx="8713400" cy="4589929"/>
          </a:xfrm>
          <a:prstGeom prst="rect">
            <a:avLst/>
          </a:prstGeom>
        </p:spPr>
      </p:pic>
      <p:sp>
        <p:nvSpPr>
          <p:cNvPr id="7" name="Ovaal 17">
            <a:extLst>
              <a:ext uri="{FF2B5EF4-FFF2-40B4-BE49-F238E27FC236}">
                <a16:creationId xmlns:a16="http://schemas.microsoft.com/office/drawing/2014/main" id="{426A12A9-D9BF-4D4A-894C-9629E6674D87}"/>
              </a:ext>
            </a:extLst>
          </p:cNvPr>
          <p:cNvSpPr/>
          <p:nvPr/>
        </p:nvSpPr>
        <p:spPr>
          <a:xfrm rot="16757161">
            <a:off x="7618145" y="3776007"/>
            <a:ext cx="56931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vaal 17">
            <a:extLst>
              <a:ext uri="{FF2B5EF4-FFF2-40B4-BE49-F238E27FC236}">
                <a16:creationId xmlns:a16="http://schemas.microsoft.com/office/drawing/2014/main" id="{71CBAAFD-9E5E-BEDA-2263-BD655306EE44}"/>
              </a:ext>
            </a:extLst>
          </p:cNvPr>
          <p:cNvSpPr/>
          <p:nvPr/>
        </p:nvSpPr>
        <p:spPr>
          <a:xfrm rot="16757161">
            <a:off x="5705199" y="3776007"/>
            <a:ext cx="569311" cy="529234"/>
          </a:xfrm>
          <a:prstGeom prst="ellipse">
            <a:avLst/>
          </a:prstGeom>
          <a:noFill/>
          <a:ln w="38100">
            <a:solidFill>
              <a:srgbClr val="24C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773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 txBox="1">
            <a:spLocks/>
          </p:cNvSpPr>
          <p:nvPr/>
        </p:nvSpPr>
        <p:spPr>
          <a:xfrm>
            <a:off x="617583" y="325252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PI-RADS v2.1: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DCE-MRI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uses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also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morphologic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enhancement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descriptors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07A6DFF-7552-FB42-9C35-1ED108A2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12" y="4564548"/>
            <a:ext cx="32528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Pop-corn -&gt; BPH</a:t>
            </a:r>
          </a:p>
        </p:txBody>
      </p:sp>
      <p:pic>
        <p:nvPicPr>
          <p:cNvPr id="5" name="Afbeelding 3" descr="Naamloos.png">
            <a:extLst>
              <a:ext uri="{FF2B5EF4-FFF2-40B4-BE49-F238E27FC236}">
                <a16:creationId xmlns:a16="http://schemas.microsoft.com/office/drawing/2014/main" id="{FC0407DA-DF57-A6FD-795D-5A73ABCA71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7" y="1162985"/>
            <a:ext cx="3568204" cy="33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5E22F49A-D118-A709-AC7F-8D89C431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158" y="2438401"/>
            <a:ext cx="898358" cy="7970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1B347C-EBDE-6048-8FB6-5FC9E724406B}"/>
              </a:ext>
            </a:extLst>
          </p:cNvPr>
          <p:cNvSpPr/>
          <p:nvPr/>
        </p:nvSpPr>
        <p:spPr>
          <a:xfrm rot="20292694">
            <a:off x="151645" y="1426816"/>
            <a:ext cx="2320892" cy="1015663"/>
          </a:xfrm>
          <a:prstGeom prst="rect">
            <a:avLst/>
          </a:prstGeom>
          <a:solidFill>
            <a:srgbClr val="0A567E">
              <a:alpha val="41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</p:spTree>
    <p:extLst>
      <p:ext uri="{BB962C8B-B14F-4D97-AF65-F5344CB8AC3E}">
        <p14:creationId xmlns:p14="http://schemas.microsoft.com/office/powerpoint/2010/main" val="268563587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Naamloos.png">
            <a:extLst>
              <a:ext uri="{FF2B5EF4-FFF2-40B4-BE49-F238E27FC236}">
                <a16:creationId xmlns:a16="http://schemas.microsoft.com/office/drawing/2014/main" id="{A8C9BD4A-988E-9940-83D5-370A96951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7" y="1162985"/>
            <a:ext cx="3568204" cy="33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1494502F-646C-A641-9ABC-833985E7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158" y="2438401"/>
            <a:ext cx="898358" cy="7970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C318062-29D0-CB4F-BA07-7AA4CF38D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6"/>
          <a:stretch/>
        </p:blipFill>
        <p:spPr>
          <a:xfrm>
            <a:off x="4749789" y="1173324"/>
            <a:ext cx="3568204" cy="334682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4B5D13A-7A32-3B40-AD26-B64D77BE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846" y="1677367"/>
            <a:ext cx="867090" cy="84938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7C1860F-BF03-064E-8B79-18561B8D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347" y="4520152"/>
            <a:ext cx="38635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Confluent -&gt; GS 5+4</a:t>
            </a:r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3D3738B4-3A7D-DE4D-96B1-FEE6EFBC5895}"/>
              </a:ext>
            </a:extLst>
          </p:cNvPr>
          <p:cNvSpPr txBox="1">
            <a:spLocks/>
          </p:cNvSpPr>
          <p:nvPr/>
        </p:nvSpPr>
        <p:spPr>
          <a:xfrm>
            <a:off x="617583" y="325252"/>
            <a:ext cx="81000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PI-RADS v2.1: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DCE-MRI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uses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also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morphologic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enhancement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descriptors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C0ABEF9-4E4F-7E4A-AFF8-7871CE7BA08D}"/>
              </a:ext>
            </a:extLst>
          </p:cNvPr>
          <p:cNvSpPr/>
          <p:nvPr/>
        </p:nvSpPr>
        <p:spPr>
          <a:xfrm rot="20292694">
            <a:off x="151645" y="1426816"/>
            <a:ext cx="2320892" cy="1015663"/>
          </a:xfrm>
          <a:prstGeom prst="rect">
            <a:avLst/>
          </a:prstGeom>
          <a:solidFill>
            <a:srgbClr val="0A567E">
              <a:alpha val="41000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</p:spTree>
    <p:extLst>
      <p:ext uri="{BB962C8B-B14F-4D97-AF65-F5344CB8AC3E}">
        <p14:creationId xmlns:p14="http://schemas.microsoft.com/office/powerpoint/2010/main" val="1614170525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1086" y="214547"/>
            <a:ext cx="2500517" cy="487485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Peripheral Zone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43809" y="217261"/>
            <a:ext cx="2345780" cy="466533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prstClr val="black"/>
                </a:solidFill>
              </a:rPr>
              <a:t>Transition Zone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45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1086" y="214547"/>
            <a:ext cx="2500517" cy="487485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Peripheral Zone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0129" y="1127561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DWI/ADC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7648" y="1760890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129" y="2430070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648" y="3119886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7648" y="3798975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7648" y="4437435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37557" y="362476"/>
            <a:ext cx="806252" cy="880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2"/>
            <a:endCxn id="12" idx="0"/>
          </p:cNvCxnSpPr>
          <p:nvPr/>
        </p:nvCxnSpPr>
        <p:spPr>
          <a:xfrm>
            <a:off x="1095606" y="2051319"/>
            <a:ext cx="2481" cy="378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2"/>
            <a:endCxn id="13" idx="0"/>
          </p:cNvCxnSpPr>
          <p:nvPr/>
        </p:nvCxnSpPr>
        <p:spPr>
          <a:xfrm flipH="1">
            <a:off x="1095606" y="2720499"/>
            <a:ext cx="2481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2"/>
            <a:endCxn id="14" idx="0"/>
          </p:cNvCxnSpPr>
          <p:nvPr/>
        </p:nvCxnSpPr>
        <p:spPr>
          <a:xfrm>
            <a:off x="1095606" y="3410315"/>
            <a:ext cx="0" cy="38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5" idx="0"/>
          </p:cNvCxnSpPr>
          <p:nvPr/>
        </p:nvCxnSpPr>
        <p:spPr>
          <a:xfrm>
            <a:off x="1095606" y="4089404"/>
            <a:ext cx="0" cy="348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7" name="Straight Arrow Connector 46"/>
          <p:cNvCxnSpPr>
            <a:stCxn id="12" idx="3"/>
            <a:endCxn id="46" idx="1"/>
          </p:cNvCxnSpPr>
          <p:nvPr/>
        </p:nvCxnSpPr>
        <p:spPr>
          <a:xfrm>
            <a:off x="1826045" y="2575285"/>
            <a:ext cx="949051" cy="8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>
            <a:stCxn id="13" idx="3"/>
            <a:endCxn id="49" idx="1"/>
          </p:cNvCxnSpPr>
          <p:nvPr/>
        </p:nvCxnSpPr>
        <p:spPr>
          <a:xfrm>
            <a:off x="1823564" y="3265101"/>
            <a:ext cx="951532" cy="4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2" name="Straight Arrow Connector 51"/>
          <p:cNvCxnSpPr>
            <a:stCxn id="14" idx="3"/>
            <a:endCxn id="51" idx="1"/>
          </p:cNvCxnSpPr>
          <p:nvPr/>
        </p:nvCxnSpPr>
        <p:spPr>
          <a:xfrm>
            <a:off x="1823564" y="3944190"/>
            <a:ext cx="951532" cy="11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5" name="Straight Arrow Connector 54"/>
          <p:cNvCxnSpPr>
            <a:stCxn id="15" idx="3"/>
            <a:endCxn id="54" idx="1"/>
          </p:cNvCxnSpPr>
          <p:nvPr/>
        </p:nvCxnSpPr>
        <p:spPr>
          <a:xfrm>
            <a:off x="1823564" y="4582650"/>
            <a:ext cx="951532" cy="5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1" idx="3"/>
            <a:endCxn id="10" idx="1"/>
          </p:cNvCxnSpPr>
          <p:nvPr/>
        </p:nvCxnSpPr>
        <p:spPr>
          <a:xfrm flipV="1">
            <a:off x="1823564" y="1905601"/>
            <a:ext cx="948039" cy="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61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1086" y="214547"/>
            <a:ext cx="2500517" cy="487485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Peripheral Zone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0129" y="1127561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DWI/ADC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7648" y="1760890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0129" y="2430070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7648" y="3119886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7648" y="3798975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7648" y="4437435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22" name="Straight Arrow Connector 21"/>
          <p:cNvCxnSpPr>
            <a:stCxn id="13" idx="3"/>
          </p:cNvCxnSpPr>
          <p:nvPr/>
        </p:nvCxnSpPr>
        <p:spPr>
          <a:xfrm>
            <a:off x="1823564" y="3265101"/>
            <a:ext cx="948039" cy="533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7557" y="362476"/>
            <a:ext cx="806252" cy="880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 rot="1750531">
            <a:off x="1705762" y="3489003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DCE +</a:t>
            </a:r>
          </a:p>
        </p:txBody>
      </p:sp>
      <p:cxnSp>
        <p:nvCxnSpPr>
          <p:cNvPr id="32" name="Straight Connector 31"/>
          <p:cNvCxnSpPr>
            <a:stCxn id="11" idx="2"/>
            <a:endCxn id="12" idx="0"/>
          </p:cNvCxnSpPr>
          <p:nvPr/>
        </p:nvCxnSpPr>
        <p:spPr>
          <a:xfrm>
            <a:off x="1095606" y="2051319"/>
            <a:ext cx="2481" cy="378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2"/>
            <a:endCxn id="13" idx="0"/>
          </p:cNvCxnSpPr>
          <p:nvPr/>
        </p:nvCxnSpPr>
        <p:spPr>
          <a:xfrm flipH="1">
            <a:off x="1095606" y="2720499"/>
            <a:ext cx="2481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2"/>
            <a:endCxn id="14" idx="0"/>
          </p:cNvCxnSpPr>
          <p:nvPr/>
        </p:nvCxnSpPr>
        <p:spPr>
          <a:xfrm>
            <a:off x="1095606" y="3410315"/>
            <a:ext cx="0" cy="38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2"/>
            <a:endCxn id="15" idx="0"/>
          </p:cNvCxnSpPr>
          <p:nvPr/>
        </p:nvCxnSpPr>
        <p:spPr>
          <a:xfrm>
            <a:off x="1095606" y="4089404"/>
            <a:ext cx="0" cy="348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7" name="Straight Arrow Connector 46"/>
          <p:cNvCxnSpPr>
            <a:stCxn id="12" idx="3"/>
            <a:endCxn id="46" idx="1"/>
          </p:cNvCxnSpPr>
          <p:nvPr/>
        </p:nvCxnSpPr>
        <p:spPr>
          <a:xfrm>
            <a:off x="1826045" y="2575285"/>
            <a:ext cx="949051" cy="8753"/>
          </a:xfrm>
          <a:prstGeom prst="straightConnector1">
            <a:avLst/>
          </a:prstGeom>
          <a:ln>
            <a:solidFill>
              <a:schemeClr val="tx1">
                <a:alpha val="44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>
            <a:stCxn id="13" idx="3"/>
            <a:endCxn id="49" idx="1"/>
          </p:cNvCxnSpPr>
          <p:nvPr/>
        </p:nvCxnSpPr>
        <p:spPr>
          <a:xfrm>
            <a:off x="1823564" y="3265101"/>
            <a:ext cx="951532" cy="4737"/>
          </a:xfrm>
          <a:prstGeom prst="straightConnector1">
            <a:avLst/>
          </a:prstGeom>
          <a:ln>
            <a:solidFill>
              <a:schemeClr val="tx1">
                <a:alpha val="44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2" name="Straight Arrow Connector 51"/>
          <p:cNvCxnSpPr>
            <a:stCxn id="14" idx="3"/>
            <a:endCxn id="51" idx="1"/>
          </p:cNvCxnSpPr>
          <p:nvPr/>
        </p:nvCxnSpPr>
        <p:spPr>
          <a:xfrm>
            <a:off x="1823564" y="3944190"/>
            <a:ext cx="951532" cy="11448"/>
          </a:xfrm>
          <a:prstGeom prst="straightConnector1">
            <a:avLst/>
          </a:prstGeom>
          <a:ln>
            <a:solidFill>
              <a:schemeClr val="tx1">
                <a:alpha val="44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5" name="Straight Arrow Connector 54"/>
          <p:cNvCxnSpPr>
            <a:stCxn id="15" idx="3"/>
            <a:endCxn id="54" idx="1"/>
          </p:cNvCxnSpPr>
          <p:nvPr/>
        </p:nvCxnSpPr>
        <p:spPr>
          <a:xfrm>
            <a:off x="1823564" y="4582650"/>
            <a:ext cx="951532" cy="58788"/>
          </a:xfrm>
          <a:prstGeom prst="straightConnector1">
            <a:avLst/>
          </a:prstGeom>
          <a:ln>
            <a:solidFill>
              <a:schemeClr val="tx1">
                <a:alpha val="44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1" idx="3"/>
            <a:endCxn id="10" idx="1"/>
          </p:cNvCxnSpPr>
          <p:nvPr/>
        </p:nvCxnSpPr>
        <p:spPr>
          <a:xfrm flipV="1">
            <a:off x="1823564" y="1905601"/>
            <a:ext cx="948039" cy="504"/>
          </a:xfrm>
          <a:prstGeom prst="straightConnector1">
            <a:avLst/>
          </a:prstGeom>
          <a:ln>
            <a:solidFill>
              <a:schemeClr val="tx1">
                <a:alpha val="44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40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3809" y="217261"/>
            <a:ext cx="2345780" cy="466533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prstClr val="black"/>
                </a:solidFill>
              </a:rPr>
              <a:t>Transition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03036" y="1034423"/>
            <a:ext cx="1473888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T2-WI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1008" y="177012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4520" y="2450474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34520" y="3129786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38980" y="3817395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cxnSp>
        <p:nvCxnSpPr>
          <p:cNvPr id="23" name="Straight Arrow Connector 22"/>
          <p:cNvCxnSpPr>
            <a:stCxn id="16" idx="1"/>
            <a:endCxn id="10" idx="3"/>
          </p:cNvCxnSpPr>
          <p:nvPr/>
        </p:nvCxnSpPr>
        <p:spPr>
          <a:xfrm flipH="1" flipV="1">
            <a:off x="6373776" y="1905601"/>
            <a:ext cx="947232" cy="9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9" idx="2"/>
            <a:endCxn id="59" idx="0"/>
          </p:cNvCxnSpPr>
          <p:nvPr/>
        </p:nvCxnSpPr>
        <p:spPr>
          <a:xfrm flipH="1">
            <a:off x="8061630" y="4107824"/>
            <a:ext cx="5308" cy="34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2"/>
            <a:endCxn id="19" idx="0"/>
          </p:cNvCxnSpPr>
          <p:nvPr/>
        </p:nvCxnSpPr>
        <p:spPr>
          <a:xfrm>
            <a:off x="8062478" y="3420215"/>
            <a:ext cx="4460" cy="39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18" idx="0"/>
          </p:cNvCxnSpPr>
          <p:nvPr/>
        </p:nvCxnSpPr>
        <p:spPr>
          <a:xfrm>
            <a:off x="8062478" y="2740903"/>
            <a:ext cx="0" cy="38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17" idx="0"/>
          </p:cNvCxnSpPr>
          <p:nvPr/>
        </p:nvCxnSpPr>
        <p:spPr>
          <a:xfrm>
            <a:off x="8048966" y="2060556"/>
            <a:ext cx="13512" cy="38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>
            <a:stCxn id="17" idx="1"/>
            <a:endCxn id="46" idx="3"/>
          </p:cNvCxnSpPr>
          <p:nvPr/>
        </p:nvCxnSpPr>
        <p:spPr>
          <a:xfrm flipH="1" flipV="1">
            <a:off x="6378358" y="2584038"/>
            <a:ext cx="956162" cy="11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>
            <a:stCxn id="19" idx="1"/>
            <a:endCxn id="51" idx="3"/>
          </p:cNvCxnSpPr>
          <p:nvPr/>
        </p:nvCxnSpPr>
        <p:spPr>
          <a:xfrm flipH="1" flipV="1">
            <a:off x="6378027" y="3955638"/>
            <a:ext cx="960953" cy="69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>
            <a:endCxn id="54" idx="3"/>
          </p:cNvCxnSpPr>
          <p:nvPr/>
        </p:nvCxnSpPr>
        <p:spPr>
          <a:xfrm flipH="1">
            <a:off x="6382696" y="4633312"/>
            <a:ext cx="950976" cy="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333672" y="444999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32" name="Straight Arrow Connector 57">
            <a:extLst>
              <a:ext uri="{FF2B5EF4-FFF2-40B4-BE49-F238E27FC236}">
                <a16:creationId xmlns:a16="http://schemas.microsoft.com/office/drawing/2014/main" id="{5A8B7A69-40EC-B344-974A-E925727B9561}"/>
              </a:ext>
            </a:extLst>
          </p:cNvPr>
          <p:cNvCxnSpPr/>
          <p:nvPr/>
        </p:nvCxnSpPr>
        <p:spPr>
          <a:xfrm flipH="1" flipV="1">
            <a:off x="6382269" y="3269838"/>
            <a:ext cx="952251" cy="5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24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3809" y="217261"/>
            <a:ext cx="2345780" cy="466533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prstClr val="black"/>
                </a:solidFill>
              </a:rPr>
              <a:t>Transition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03036" y="1034423"/>
            <a:ext cx="1473888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T2-WI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1008" y="177012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4520" y="2450474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34520" y="3129786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38980" y="3817395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cxnSp>
        <p:nvCxnSpPr>
          <p:cNvPr id="23" name="Straight Arrow Connector 22"/>
          <p:cNvCxnSpPr>
            <a:stCxn id="16" idx="1"/>
            <a:endCxn id="10" idx="3"/>
          </p:cNvCxnSpPr>
          <p:nvPr/>
        </p:nvCxnSpPr>
        <p:spPr>
          <a:xfrm flipH="1" flipV="1">
            <a:off x="6373776" y="1905601"/>
            <a:ext cx="947232" cy="9741"/>
          </a:xfrm>
          <a:prstGeom prst="straightConnector1">
            <a:avLst/>
          </a:prstGeom>
          <a:ln>
            <a:solidFill>
              <a:schemeClr val="tx1">
                <a:alpha val="46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9" idx="2"/>
            <a:endCxn id="59" idx="0"/>
          </p:cNvCxnSpPr>
          <p:nvPr/>
        </p:nvCxnSpPr>
        <p:spPr>
          <a:xfrm flipH="1">
            <a:off x="8061630" y="4107824"/>
            <a:ext cx="5308" cy="34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2"/>
            <a:endCxn id="19" idx="0"/>
          </p:cNvCxnSpPr>
          <p:nvPr/>
        </p:nvCxnSpPr>
        <p:spPr>
          <a:xfrm>
            <a:off x="8062478" y="3420215"/>
            <a:ext cx="4460" cy="39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18" idx="0"/>
          </p:cNvCxnSpPr>
          <p:nvPr/>
        </p:nvCxnSpPr>
        <p:spPr>
          <a:xfrm>
            <a:off x="8062478" y="2740903"/>
            <a:ext cx="0" cy="38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17" idx="0"/>
          </p:cNvCxnSpPr>
          <p:nvPr/>
        </p:nvCxnSpPr>
        <p:spPr>
          <a:xfrm>
            <a:off x="8048966" y="2060556"/>
            <a:ext cx="13512" cy="38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>
            <a:stCxn id="17" idx="1"/>
            <a:endCxn id="46" idx="3"/>
          </p:cNvCxnSpPr>
          <p:nvPr/>
        </p:nvCxnSpPr>
        <p:spPr>
          <a:xfrm flipH="1" flipV="1">
            <a:off x="6378358" y="2584038"/>
            <a:ext cx="956162" cy="11651"/>
          </a:xfrm>
          <a:prstGeom prst="straightConnector1">
            <a:avLst/>
          </a:prstGeom>
          <a:ln>
            <a:solidFill>
              <a:schemeClr val="tx1">
                <a:alpha val="46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>
            <a:stCxn id="19" idx="1"/>
            <a:endCxn id="51" idx="3"/>
          </p:cNvCxnSpPr>
          <p:nvPr/>
        </p:nvCxnSpPr>
        <p:spPr>
          <a:xfrm flipH="1" flipV="1">
            <a:off x="6378027" y="3955638"/>
            <a:ext cx="960953" cy="6972"/>
          </a:xfrm>
          <a:prstGeom prst="straightConnector1">
            <a:avLst/>
          </a:prstGeom>
          <a:ln>
            <a:solidFill>
              <a:schemeClr val="tx1">
                <a:alpha val="46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>
            <a:endCxn id="54" idx="3"/>
          </p:cNvCxnSpPr>
          <p:nvPr/>
        </p:nvCxnSpPr>
        <p:spPr>
          <a:xfrm flipH="1">
            <a:off x="6382696" y="4633312"/>
            <a:ext cx="950976" cy="8125"/>
          </a:xfrm>
          <a:prstGeom prst="straightConnector1">
            <a:avLst/>
          </a:prstGeom>
          <a:ln>
            <a:solidFill>
              <a:schemeClr val="tx1">
                <a:alpha val="46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333672" y="444999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33" name="Straight Arrow Connector 23">
            <a:extLst>
              <a:ext uri="{FF2B5EF4-FFF2-40B4-BE49-F238E27FC236}">
                <a16:creationId xmlns:a16="http://schemas.microsoft.com/office/drawing/2014/main" id="{B1E77617-FBDA-1445-8F53-E60F9BE47F06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396080" y="2595689"/>
            <a:ext cx="938440" cy="593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9">
            <a:extLst>
              <a:ext uri="{FF2B5EF4-FFF2-40B4-BE49-F238E27FC236}">
                <a16:creationId xmlns:a16="http://schemas.microsoft.com/office/drawing/2014/main" id="{95F1949F-FA51-B941-802E-32C2D7E85273}"/>
              </a:ext>
            </a:extLst>
          </p:cNvPr>
          <p:cNvSpPr/>
          <p:nvPr/>
        </p:nvSpPr>
        <p:spPr>
          <a:xfrm rot="19667570">
            <a:off x="6449195" y="2831909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DWI </a:t>
            </a:r>
            <a:r>
              <a:rPr lang="en-US" u="sng" dirty="0">
                <a:solidFill>
                  <a:prstClr val="white"/>
                </a:solidFill>
              </a:rPr>
              <a:t>&gt;</a:t>
            </a:r>
            <a:r>
              <a:rPr lang="en-US" dirty="0">
                <a:solidFill>
                  <a:prstClr val="white"/>
                </a:solidFill>
              </a:rPr>
              <a:t>4 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5DC47539-47DB-9045-B912-D32D0FAAF2A1}"/>
              </a:ext>
            </a:extLst>
          </p:cNvPr>
          <p:cNvSpPr/>
          <p:nvPr/>
        </p:nvSpPr>
        <p:spPr>
          <a:xfrm rot="20292694">
            <a:off x="177542" y="2133448"/>
            <a:ext cx="2320892" cy="1015663"/>
          </a:xfrm>
          <a:prstGeom prst="rect">
            <a:avLst/>
          </a:prstGeom>
          <a:solidFill>
            <a:srgbClr val="0A567E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“New”</a:t>
            </a:r>
          </a:p>
        </p:txBody>
      </p:sp>
      <p:cxnSp>
        <p:nvCxnSpPr>
          <p:cNvPr id="32" name="Straight Arrow Connector 57">
            <a:extLst>
              <a:ext uri="{FF2B5EF4-FFF2-40B4-BE49-F238E27FC236}">
                <a16:creationId xmlns:a16="http://schemas.microsoft.com/office/drawing/2014/main" id="{3A011E4B-F3C3-804F-9489-03C45566AC9E}"/>
              </a:ext>
            </a:extLst>
          </p:cNvPr>
          <p:cNvCxnSpPr/>
          <p:nvPr/>
        </p:nvCxnSpPr>
        <p:spPr>
          <a:xfrm flipH="1" flipV="1">
            <a:off x="6382269" y="3269838"/>
            <a:ext cx="952251" cy="5163"/>
          </a:xfrm>
          <a:prstGeom prst="straightConnector1">
            <a:avLst/>
          </a:prstGeom>
          <a:ln>
            <a:solidFill>
              <a:schemeClr val="tx1">
                <a:alpha val="46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590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3809" y="217261"/>
            <a:ext cx="2345780" cy="466533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prstClr val="black"/>
                </a:solidFill>
              </a:rPr>
              <a:t>Transition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03036" y="1034423"/>
            <a:ext cx="1473888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T2-WI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1008" y="177012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4520" y="2450474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34520" y="3129786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38980" y="3817395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cxnSp>
        <p:nvCxnSpPr>
          <p:cNvPr id="23" name="Straight Arrow Connector 22"/>
          <p:cNvCxnSpPr>
            <a:stCxn id="16" idx="1"/>
            <a:endCxn id="10" idx="3"/>
          </p:cNvCxnSpPr>
          <p:nvPr/>
        </p:nvCxnSpPr>
        <p:spPr>
          <a:xfrm flipH="1" flipV="1">
            <a:off x="6373776" y="1905601"/>
            <a:ext cx="947232" cy="9741"/>
          </a:xfrm>
          <a:prstGeom prst="straightConnector1">
            <a:avLst/>
          </a:prstGeom>
          <a:ln>
            <a:solidFill>
              <a:schemeClr val="tx1">
                <a:alpha val="49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</p:cNvCxnSpPr>
          <p:nvPr/>
        </p:nvCxnSpPr>
        <p:spPr>
          <a:xfrm flipH="1">
            <a:off x="6373777" y="3275001"/>
            <a:ext cx="960743" cy="594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9531387">
            <a:off x="6160264" y="3412813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DWI 5 </a:t>
            </a:r>
          </a:p>
        </p:txBody>
      </p:sp>
      <p:cxnSp>
        <p:nvCxnSpPr>
          <p:cNvPr id="36" name="Straight Connector 35"/>
          <p:cNvCxnSpPr>
            <a:stCxn id="19" idx="2"/>
            <a:endCxn id="59" idx="0"/>
          </p:cNvCxnSpPr>
          <p:nvPr/>
        </p:nvCxnSpPr>
        <p:spPr>
          <a:xfrm flipH="1">
            <a:off x="8061630" y="4107824"/>
            <a:ext cx="5308" cy="34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2"/>
            <a:endCxn id="19" idx="0"/>
          </p:cNvCxnSpPr>
          <p:nvPr/>
        </p:nvCxnSpPr>
        <p:spPr>
          <a:xfrm>
            <a:off x="8062478" y="3420215"/>
            <a:ext cx="4460" cy="39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18" idx="0"/>
          </p:cNvCxnSpPr>
          <p:nvPr/>
        </p:nvCxnSpPr>
        <p:spPr>
          <a:xfrm>
            <a:off x="8062478" y="2740903"/>
            <a:ext cx="0" cy="38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17" idx="0"/>
          </p:cNvCxnSpPr>
          <p:nvPr/>
        </p:nvCxnSpPr>
        <p:spPr>
          <a:xfrm>
            <a:off x="8048966" y="2060556"/>
            <a:ext cx="13512" cy="38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>
            <a:stCxn id="17" idx="1"/>
            <a:endCxn id="46" idx="3"/>
          </p:cNvCxnSpPr>
          <p:nvPr/>
        </p:nvCxnSpPr>
        <p:spPr>
          <a:xfrm flipH="1" flipV="1">
            <a:off x="6378358" y="2584038"/>
            <a:ext cx="956162" cy="11651"/>
          </a:xfrm>
          <a:prstGeom prst="straightConnector1">
            <a:avLst/>
          </a:prstGeom>
          <a:ln>
            <a:solidFill>
              <a:schemeClr val="tx1">
                <a:alpha val="49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>
            <a:stCxn id="19" idx="1"/>
            <a:endCxn id="51" idx="3"/>
          </p:cNvCxnSpPr>
          <p:nvPr/>
        </p:nvCxnSpPr>
        <p:spPr>
          <a:xfrm flipH="1" flipV="1">
            <a:off x="6378027" y="3955638"/>
            <a:ext cx="960953" cy="6972"/>
          </a:xfrm>
          <a:prstGeom prst="straightConnector1">
            <a:avLst/>
          </a:prstGeom>
          <a:ln>
            <a:solidFill>
              <a:schemeClr val="tx1">
                <a:alpha val="49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>
            <a:endCxn id="54" idx="3"/>
          </p:cNvCxnSpPr>
          <p:nvPr/>
        </p:nvCxnSpPr>
        <p:spPr>
          <a:xfrm flipH="1">
            <a:off x="6382696" y="4633312"/>
            <a:ext cx="950976" cy="8125"/>
          </a:xfrm>
          <a:prstGeom prst="straightConnector1">
            <a:avLst/>
          </a:prstGeom>
          <a:ln>
            <a:solidFill>
              <a:schemeClr val="tx1">
                <a:alpha val="49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8" idx="1"/>
            <a:endCxn id="49" idx="3"/>
          </p:cNvCxnSpPr>
          <p:nvPr/>
        </p:nvCxnSpPr>
        <p:spPr>
          <a:xfrm flipH="1" flipV="1">
            <a:off x="6382269" y="3269838"/>
            <a:ext cx="952251" cy="5163"/>
          </a:xfrm>
          <a:prstGeom prst="straightConnector1">
            <a:avLst/>
          </a:prstGeom>
          <a:ln>
            <a:solidFill>
              <a:schemeClr val="tx1">
                <a:alpha val="49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333672" y="444999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33" name="Straight Arrow Connector 23">
            <a:extLst>
              <a:ext uri="{FF2B5EF4-FFF2-40B4-BE49-F238E27FC236}">
                <a16:creationId xmlns:a16="http://schemas.microsoft.com/office/drawing/2014/main" id="{B1E77617-FBDA-1445-8F53-E60F9BE47F06}"/>
              </a:ext>
            </a:extLst>
          </p:cNvPr>
          <p:cNvCxnSpPr>
            <a:cxnSpLocks/>
          </p:cNvCxnSpPr>
          <p:nvPr/>
        </p:nvCxnSpPr>
        <p:spPr>
          <a:xfrm flipH="1">
            <a:off x="6396078" y="2594364"/>
            <a:ext cx="960743" cy="594413"/>
          </a:xfrm>
          <a:prstGeom prst="straightConnector1">
            <a:avLst/>
          </a:prstGeom>
          <a:ln>
            <a:solidFill>
              <a:schemeClr val="tx1">
                <a:alpha val="49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9">
            <a:extLst>
              <a:ext uri="{FF2B5EF4-FFF2-40B4-BE49-F238E27FC236}">
                <a16:creationId xmlns:a16="http://schemas.microsoft.com/office/drawing/2014/main" id="{95F1949F-FA51-B941-802E-32C2D7E85273}"/>
              </a:ext>
            </a:extLst>
          </p:cNvPr>
          <p:cNvSpPr/>
          <p:nvPr/>
        </p:nvSpPr>
        <p:spPr>
          <a:xfrm rot="19667570">
            <a:off x="6234603" y="2650402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DWI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&gt;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155584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44" y="276503"/>
            <a:ext cx="8871096" cy="4743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3809" y="217261"/>
            <a:ext cx="2345780" cy="466533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prstClr val="black"/>
                </a:solidFill>
              </a:rPr>
              <a:t>Transition Zone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03036" y="1034423"/>
            <a:ext cx="1473888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T2-WI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56831" y="199698"/>
            <a:ext cx="2230338" cy="1227418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PI-RADS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Assessment Category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603" y="1664713"/>
            <a:ext cx="3602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1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1008" y="177012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34520" y="2450474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34520" y="3129786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38980" y="3817395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cxnSp>
        <p:nvCxnSpPr>
          <p:cNvPr id="23" name="Straight Arrow Connector 22"/>
          <p:cNvCxnSpPr>
            <a:stCxn id="16" idx="1"/>
            <a:endCxn id="10" idx="3"/>
          </p:cNvCxnSpPr>
          <p:nvPr/>
        </p:nvCxnSpPr>
        <p:spPr>
          <a:xfrm flipH="1" flipV="1">
            <a:off x="6373776" y="1905601"/>
            <a:ext cx="947232" cy="9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</p:cNvCxnSpPr>
          <p:nvPr/>
        </p:nvCxnSpPr>
        <p:spPr>
          <a:xfrm flipH="1">
            <a:off x="6373777" y="3275001"/>
            <a:ext cx="960743" cy="594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9531387">
            <a:off x="6160264" y="3412813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DWI 5 </a:t>
            </a:r>
          </a:p>
        </p:txBody>
      </p:sp>
      <p:cxnSp>
        <p:nvCxnSpPr>
          <p:cNvPr id="36" name="Straight Connector 35"/>
          <p:cNvCxnSpPr>
            <a:stCxn id="19" idx="2"/>
            <a:endCxn id="59" idx="0"/>
          </p:cNvCxnSpPr>
          <p:nvPr/>
        </p:nvCxnSpPr>
        <p:spPr>
          <a:xfrm flipH="1">
            <a:off x="8061630" y="4107824"/>
            <a:ext cx="5308" cy="34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2"/>
            <a:endCxn id="19" idx="0"/>
          </p:cNvCxnSpPr>
          <p:nvPr/>
        </p:nvCxnSpPr>
        <p:spPr>
          <a:xfrm>
            <a:off x="8062478" y="3420215"/>
            <a:ext cx="4460" cy="39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2"/>
            <a:endCxn id="18" idx="0"/>
          </p:cNvCxnSpPr>
          <p:nvPr/>
        </p:nvCxnSpPr>
        <p:spPr>
          <a:xfrm>
            <a:off x="8062478" y="2740903"/>
            <a:ext cx="0" cy="38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17" idx="0"/>
          </p:cNvCxnSpPr>
          <p:nvPr/>
        </p:nvCxnSpPr>
        <p:spPr>
          <a:xfrm>
            <a:off x="8048966" y="2060556"/>
            <a:ext cx="13512" cy="389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46" idx="0"/>
          </p:cNvCxnSpPr>
          <p:nvPr/>
        </p:nvCxnSpPr>
        <p:spPr>
          <a:xfrm>
            <a:off x="4572690" y="2146488"/>
            <a:ext cx="4037" cy="196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0" idx="0"/>
          </p:cNvCxnSpPr>
          <p:nvPr/>
        </p:nvCxnSpPr>
        <p:spPr>
          <a:xfrm>
            <a:off x="4572000" y="1427116"/>
            <a:ext cx="690" cy="237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6" idx="2"/>
            <a:endCxn id="49" idx="0"/>
          </p:cNvCxnSpPr>
          <p:nvPr/>
        </p:nvCxnSpPr>
        <p:spPr>
          <a:xfrm>
            <a:off x="4576727" y="2824925"/>
            <a:ext cx="1956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9" idx="2"/>
            <a:endCxn id="51" idx="0"/>
          </p:cNvCxnSpPr>
          <p:nvPr/>
        </p:nvCxnSpPr>
        <p:spPr>
          <a:xfrm flipH="1">
            <a:off x="4576562" y="3510725"/>
            <a:ext cx="2121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" idx="2"/>
            <a:endCxn id="54" idx="0"/>
          </p:cNvCxnSpPr>
          <p:nvPr/>
        </p:nvCxnSpPr>
        <p:spPr>
          <a:xfrm>
            <a:off x="4576562" y="4196525"/>
            <a:ext cx="2334" cy="20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75096" y="2343150"/>
            <a:ext cx="3603262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>
            <a:stCxn id="17" idx="1"/>
            <a:endCxn id="46" idx="3"/>
          </p:cNvCxnSpPr>
          <p:nvPr/>
        </p:nvCxnSpPr>
        <p:spPr>
          <a:xfrm flipH="1" flipV="1">
            <a:off x="6378358" y="2584038"/>
            <a:ext cx="956162" cy="11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775096" y="3028950"/>
            <a:ext cx="3607173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75096" y="3714750"/>
            <a:ext cx="3602931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4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>
            <a:stCxn id="19" idx="1"/>
            <a:endCxn id="51" idx="3"/>
          </p:cNvCxnSpPr>
          <p:nvPr/>
        </p:nvCxnSpPr>
        <p:spPr>
          <a:xfrm flipH="1" flipV="1">
            <a:off x="6378027" y="3955638"/>
            <a:ext cx="960953" cy="69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775096" y="4400550"/>
            <a:ext cx="3607600" cy="481775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PI-RADS 5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56" name="Straight Arrow Connector 55"/>
          <p:cNvCxnSpPr>
            <a:endCxn id="54" idx="3"/>
          </p:cNvCxnSpPr>
          <p:nvPr/>
        </p:nvCxnSpPr>
        <p:spPr>
          <a:xfrm flipH="1">
            <a:off x="6382696" y="4633312"/>
            <a:ext cx="950976" cy="8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8" idx="1"/>
            <a:endCxn id="49" idx="3"/>
          </p:cNvCxnSpPr>
          <p:nvPr/>
        </p:nvCxnSpPr>
        <p:spPr>
          <a:xfrm flipH="1" flipV="1">
            <a:off x="6382269" y="3269838"/>
            <a:ext cx="952251" cy="5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7333672" y="4449997"/>
            <a:ext cx="1455916" cy="290429"/>
          </a:xfrm>
          <a:prstGeom prst="roundRect">
            <a:avLst/>
          </a:prstGeom>
          <a:solidFill>
            <a:srgbClr val="BCE29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33" name="Straight Arrow Connector 23">
            <a:extLst>
              <a:ext uri="{FF2B5EF4-FFF2-40B4-BE49-F238E27FC236}">
                <a16:creationId xmlns:a16="http://schemas.microsoft.com/office/drawing/2014/main" id="{B1E77617-FBDA-1445-8F53-E60F9BE47F06}"/>
              </a:ext>
            </a:extLst>
          </p:cNvPr>
          <p:cNvCxnSpPr>
            <a:cxnSpLocks/>
          </p:cNvCxnSpPr>
          <p:nvPr/>
        </p:nvCxnSpPr>
        <p:spPr>
          <a:xfrm flipH="1">
            <a:off x="6396078" y="2594364"/>
            <a:ext cx="960743" cy="594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29">
            <a:extLst>
              <a:ext uri="{FF2B5EF4-FFF2-40B4-BE49-F238E27FC236}">
                <a16:creationId xmlns:a16="http://schemas.microsoft.com/office/drawing/2014/main" id="{95F1949F-FA51-B941-802E-32C2D7E85273}"/>
              </a:ext>
            </a:extLst>
          </p:cNvPr>
          <p:cNvSpPr/>
          <p:nvPr/>
        </p:nvSpPr>
        <p:spPr>
          <a:xfrm rot="19667570">
            <a:off x="6234603" y="2650402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DWI </a:t>
            </a:r>
            <a:r>
              <a:rPr lang="en-US" u="sng" dirty="0">
                <a:solidFill>
                  <a:prstClr val="white"/>
                </a:solidFill>
              </a:rPr>
              <a:t>&gt;</a:t>
            </a:r>
            <a:r>
              <a:rPr lang="en-US" dirty="0">
                <a:solidFill>
                  <a:prstClr val="white"/>
                </a:solidFill>
              </a:rPr>
              <a:t>4 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B905E9FD-54CC-7B47-B10C-D45A723637AB}"/>
              </a:ext>
            </a:extLst>
          </p:cNvPr>
          <p:cNvSpPr/>
          <p:nvPr/>
        </p:nvSpPr>
        <p:spPr>
          <a:xfrm>
            <a:off x="271086" y="214547"/>
            <a:ext cx="2500517" cy="487485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Peripheral Zone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FDB2A733-F237-C34D-A18C-0A3B93D8FBA4}"/>
              </a:ext>
            </a:extLst>
          </p:cNvPr>
          <p:cNvSpPr/>
          <p:nvPr/>
        </p:nvSpPr>
        <p:spPr>
          <a:xfrm>
            <a:off x="370129" y="1127561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DWI/ADC</a:t>
            </a:r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47311868-303D-E046-9686-FCC7DA2AA04C}"/>
              </a:ext>
            </a:extLst>
          </p:cNvPr>
          <p:cNvSpPr/>
          <p:nvPr/>
        </p:nvSpPr>
        <p:spPr>
          <a:xfrm>
            <a:off x="367648" y="1760890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1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47DF9899-15EF-A24A-88B7-CE66289D6889}"/>
              </a:ext>
            </a:extLst>
          </p:cNvPr>
          <p:cNvSpPr/>
          <p:nvPr/>
        </p:nvSpPr>
        <p:spPr>
          <a:xfrm>
            <a:off x="370129" y="2430070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2</a:t>
            </a:r>
          </a:p>
        </p:txBody>
      </p:sp>
      <p:sp>
        <p:nvSpPr>
          <p:cNvPr id="52" name="Rounded Rectangle 12">
            <a:extLst>
              <a:ext uri="{FF2B5EF4-FFF2-40B4-BE49-F238E27FC236}">
                <a16:creationId xmlns:a16="http://schemas.microsoft.com/office/drawing/2014/main" id="{E99A2641-07DD-DD44-AE6A-99061D36A512}"/>
              </a:ext>
            </a:extLst>
          </p:cNvPr>
          <p:cNvSpPr/>
          <p:nvPr/>
        </p:nvSpPr>
        <p:spPr>
          <a:xfrm>
            <a:off x="367648" y="3119886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3</a:t>
            </a:r>
          </a:p>
        </p:txBody>
      </p: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id="{29DF5386-F8DC-EA4D-B162-2160630C6EA6}"/>
              </a:ext>
            </a:extLst>
          </p:cNvPr>
          <p:cNvSpPr/>
          <p:nvPr/>
        </p:nvSpPr>
        <p:spPr>
          <a:xfrm>
            <a:off x="367648" y="3798975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4</a:t>
            </a:r>
          </a:p>
        </p:txBody>
      </p:sp>
      <p:sp>
        <p:nvSpPr>
          <p:cNvPr id="57" name="Rounded Rectangle 14">
            <a:extLst>
              <a:ext uri="{FF2B5EF4-FFF2-40B4-BE49-F238E27FC236}">
                <a16:creationId xmlns:a16="http://schemas.microsoft.com/office/drawing/2014/main" id="{C64D1D76-D129-4944-BE47-973D08C8DB9A}"/>
              </a:ext>
            </a:extLst>
          </p:cNvPr>
          <p:cNvSpPr/>
          <p:nvPr/>
        </p:nvSpPr>
        <p:spPr>
          <a:xfrm>
            <a:off x="367648" y="4437435"/>
            <a:ext cx="1455916" cy="290429"/>
          </a:xfrm>
          <a:prstGeom prst="roundRect">
            <a:avLst/>
          </a:prstGeom>
          <a:solidFill>
            <a:srgbClr val="BED7E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Score 5</a:t>
            </a:r>
          </a:p>
        </p:txBody>
      </p:sp>
      <p:cxnSp>
        <p:nvCxnSpPr>
          <p:cNvPr id="60" name="Straight Arrow Connector 21">
            <a:extLst>
              <a:ext uri="{FF2B5EF4-FFF2-40B4-BE49-F238E27FC236}">
                <a16:creationId xmlns:a16="http://schemas.microsoft.com/office/drawing/2014/main" id="{E303FAD7-3F0A-A84B-91FB-3018FB239FDC}"/>
              </a:ext>
            </a:extLst>
          </p:cNvPr>
          <p:cNvCxnSpPr>
            <a:stCxn id="52" idx="3"/>
          </p:cNvCxnSpPr>
          <p:nvPr/>
        </p:nvCxnSpPr>
        <p:spPr>
          <a:xfrm>
            <a:off x="1823564" y="3265101"/>
            <a:ext cx="948039" cy="533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28">
            <a:extLst>
              <a:ext uri="{FF2B5EF4-FFF2-40B4-BE49-F238E27FC236}">
                <a16:creationId xmlns:a16="http://schemas.microsoft.com/office/drawing/2014/main" id="{E4D5EEBD-E8EE-9D4A-A2B2-5BC911F25428}"/>
              </a:ext>
            </a:extLst>
          </p:cNvPr>
          <p:cNvSpPr/>
          <p:nvPr/>
        </p:nvSpPr>
        <p:spPr>
          <a:xfrm rot="2080744">
            <a:off x="2010382" y="3370378"/>
            <a:ext cx="1036312" cy="2904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DCE +</a:t>
            </a:r>
          </a:p>
        </p:txBody>
      </p:sp>
      <p:cxnSp>
        <p:nvCxnSpPr>
          <p:cNvPr id="63" name="Straight Connector 31">
            <a:extLst>
              <a:ext uri="{FF2B5EF4-FFF2-40B4-BE49-F238E27FC236}">
                <a16:creationId xmlns:a16="http://schemas.microsoft.com/office/drawing/2014/main" id="{0A679695-4B5B-0945-9B62-CBF45167F547}"/>
              </a:ext>
            </a:extLst>
          </p:cNvPr>
          <p:cNvCxnSpPr>
            <a:stCxn id="47" idx="2"/>
            <a:endCxn id="50" idx="0"/>
          </p:cNvCxnSpPr>
          <p:nvPr/>
        </p:nvCxnSpPr>
        <p:spPr>
          <a:xfrm>
            <a:off x="1095606" y="2051319"/>
            <a:ext cx="2481" cy="378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32">
            <a:extLst>
              <a:ext uri="{FF2B5EF4-FFF2-40B4-BE49-F238E27FC236}">
                <a16:creationId xmlns:a16="http://schemas.microsoft.com/office/drawing/2014/main" id="{4A3C4635-2CC6-964B-8EBE-3ABEF920ECA3}"/>
              </a:ext>
            </a:extLst>
          </p:cNvPr>
          <p:cNvCxnSpPr>
            <a:stCxn id="50" idx="2"/>
            <a:endCxn id="52" idx="0"/>
          </p:cNvCxnSpPr>
          <p:nvPr/>
        </p:nvCxnSpPr>
        <p:spPr>
          <a:xfrm flipH="1">
            <a:off x="1095606" y="2720499"/>
            <a:ext cx="2481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3">
            <a:extLst>
              <a:ext uri="{FF2B5EF4-FFF2-40B4-BE49-F238E27FC236}">
                <a16:creationId xmlns:a16="http://schemas.microsoft.com/office/drawing/2014/main" id="{0F34E30C-FAA2-6E40-BF90-49B120CC884C}"/>
              </a:ext>
            </a:extLst>
          </p:cNvPr>
          <p:cNvCxnSpPr>
            <a:stCxn id="52" idx="2"/>
            <a:endCxn id="55" idx="0"/>
          </p:cNvCxnSpPr>
          <p:nvPr/>
        </p:nvCxnSpPr>
        <p:spPr>
          <a:xfrm>
            <a:off x="1095606" y="3410315"/>
            <a:ext cx="0" cy="38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34">
            <a:extLst>
              <a:ext uri="{FF2B5EF4-FFF2-40B4-BE49-F238E27FC236}">
                <a16:creationId xmlns:a16="http://schemas.microsoft.com/office/drawing/2014/main" id="{A454022C-5865-EE4F-95E3-C6EAEAE0111D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>
            <a:off x="1095606" y="4089404"/>
            <a:ext cx="0" cy="348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46">
            <a:extLst>
              <a:ext uri="{FF2B5EF4-FFF2-40B4-BE49-F238E27FC236}">
                <a16:creationId xmlns:a16="http://schemas.microsoft.com/office/drawing/2014/main" id="{6F29BEFB-8860-DC4A-9A1D-7FD07191FFAC}"/>
              </a:ext>
            </a:extLst>
          </p:cNvPr>
          <p:cNvCxnSpPr>
            <a:stCxn id="50" idx="3"/>
          </p:cNvCxnSpPr>
          <p:nvPr/>
        </p:nvCxnSpPr>
        <p:spPr>
          <a:xfrm>
            <a:off x="1826045" y="2575285"/>
            <a:ext cx="949051" cy="8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49">
            <a:extLst>
              <a:ext uri="{FF2B5EF4-FFF2-40B4-BE49-F238E27FC236}">
                <a16:creationId xmlns:a16="http://schemas.microsoft.com/office/drawing/2014/main" id="{6C00488C-0C83-3C4D-A592-84A14CC4C88A}"/>
              </a:ext>
            </a:extLst>
          </p:cNvPr>
          <p:cNvCxnSpPr>
            <a:stCxn id="52" idx="3"/>
          </p:cNvCxnSpPr>
          <p:nvPr/>
        </p:nvCxnSpPr>
        <p:spPr>
          <a:xfrm>
            <a:off x="1823564" y="3265101"/>
            <a:ext cx="951532" cy="4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51">
            <a:extLst>
              <a:ext uri="{FF2B5EF4-FFF2-40B4-BE49-F238E27FC236}">
                <a16:creationId xmlns:a16="http://schemas.microsoft.com/office/drawing/2014/main" id="{551C25C0-BEDF-734C-B3B6-58E4AA106766}"/>
              </a:ext>
            </a:extLst>
          </p:cNvPr>
          <p:cNvCxnSpPr>
            <a:stCxn id="55" idx="3"/>
          </p:cNvCxnSpPr>
          <p:nvPr/>
        </p:nvCxnSpPr>
        <p:spPr>
          <a:xfrm>
            <a:off x="1823564" y="3944190"/>
            <a:ext cx="951532" cy="11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54">
            <a:extLst>
              <a:ext uri="{FF2B5EF4-FFF2-40B4-BE49-F238E27FC236}">
                <a16:creationId xmlns:a16="http://schemas.microsoft.com/office/drawing/2014/main" id="{5BC9BF31-43A5-724E-96EE-92DB6F76673C}"/>
              </a:ext>
            </a:extLst>
          </p:cNvPr>
          <p:cNvCxnSpPr>
            <a:stCxn id="57" idx="3"/>
          </p:cNvCxnSpPr>
          <p:nvPr/>
        </p:nvCxnSpPr>
        <p:spPr>
          <a:xfrm>
            <a:off x="1823564" y="4582650"/>
            <a:ext cx="951532" cy="5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56">
            <a:extLst>
              <a:ext uri="{FF2B5EF4-FFF2-40B4-BE49-F238E27FC236}">
                <a16:creationId xmlns:a16="http://schemas.microsoft.com/office/drawing/2014/main" id="{3C0AAA60-C5EB-944C-B89F-9E3277B649CA}"/>
              </a:ext>
            </a:extLst>
          </p:cNvPr>
          <p:cNvCxnSpPr>
            <a:stCxn id="47" idx="3"/>
          </p:cNvCxnSpPr>
          <p:nvPr/>
        </p:nvCxnSpPr>
        <p:spPr>
          <a:xfrm flipV="1">
            <a:off x="1823564" y="1905601"/>
            <a:ext cx="948039" cy="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5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10090" y="97312"/>
            <a:ext cx="4041775" cy="4798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PI-RADS v2.1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47267" y="992237"/>
            <a:ext cx="6157503" cy="351452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weighting for PZ and 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PZ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(cell-density)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04DB979-471E-F140-9BA6-E72E67157499}"/>
              </a:ext>
            </a:extLst>
          </p:cNvPr>
          <p:cNvSpPr/>
          <p:nvPr/>
        </p:nvSpPr>
        <p:spPr>
          <a:xfrm>
            <a:off x="1347267" y="2771800"/>
            <a:ext cx="4836837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TZ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T2W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(anatomy)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70979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89" y="-64168"/>
            <a:ext cx="9400451" cy="52076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A74BC9-CFB5-6744-9D27-88E30EB037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407" y="3709380"/>
            <a:ext cx="397565" cy="380482"/>
          </a:xfrm>
          <a:prstGeom prst="rect">
            <a:avLst/>
          </a:prstGeom>
        </p:spPr>
      </p:pic>
      <p:sp>
        <p:nvSpPr>
          <p:cNvPr id="11" name="Rectangle 129">
            <a:extLst>
              <a:ext uri="{FF2B5EF4-FFF2-40B4-BE49-F238E27FC236}">
                <a16:creationId xmlns:a16="http://schemas.microsoft.com/office/drawing/2014/main" id="{A698B580-9E66-A64E-8650-77094D87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338" y="4175997"/>
            <a:ext cx="3482043" cy="40011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171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jelle.barentsz@radboudumc.nl</a:t>
            </a:r>
            <a:endParaRPr kumimoji="0" lang="en-GB" altLang="nl-NL" sz="2000" b="1" i="0" u="none" strike="noStrike" kern="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  <a:sym typeface="Helvetica Light"/>
            </a:endParaRPr>
          </a:p>
        </p:txBody>
      </p:sp>
      <p:sp>
        <p:nvSpPr>
          <p:cNvPr id="12" name="Rectangle 129">
            <a:extLst>
              <a:ext uri="{FF2B5EF4-FFF2-40B4-BE49-F238E27FC236}">
                <a16:creationId xmlns:a16="http://schemas.microsoft.com/office/drawing/2014/main" id="{AFC0AF5D-7676-EC4A-9427-E6FB020D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747" y="3742871"/>
            <a:ext cx="3259227" cy="40011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171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Jelle</a:t>
            </a:r>
            <a:r>
              <a:rPr kumimoji="0" lang="en-GB" alt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 </a:t>
            </a:r>
            <a:r>
              <a:rPr kumimoji="0" lang="en-GB" alt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Barentsz@JelleBarentsz</a:t>
            </a:r>
            <a:endParaRPr kumimoji="0" lang="en-GB" altLang="nl-NL" sz="2000" b="1" i="0" u="none" strike="noStrike" kern="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  <a:sym typeface="Helvetica Light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3C0CC5-F068-7547-A69D-59BDE74875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998" y="4203964"/>
            <a:ext cx="392978" cy="372143"/>
          </a:xfrm>
          <a:prstGeom prst="rect">
            <a:avLst/>
          </a:prstGeom>
        </p:spPr>
      </p:pic>
      <p:sp>
        <p:nvSpPr>
          <p:cNvPr id="14" name="Rectangle 129">
            <a:extLst>
              <a:ext uri="{FF2B5EF4-FFF2-40B4-BE49-F238E27FC236}">
                <a16:creationId xmlns:a16="http://schemas.microsoft.com/office/drawing/2014/main" id="{CB5785A4-F104-FE46-A279-C7B1BC50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195" y="4614721"/>
            <a:ext cx="4084773" cy="461665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171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www.mri</a:t>
            </a:r>
            <a:r>
              <a:rPr kumimoji="0" lang="en-GB" alt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-prostate-</a:t>
            </a:r>
            <a:r>
              <a:rPr kumimoji="0" lang="en-GB" alt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1B1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  <a:sym typeface="Helvetica Light"/>
              </a:rPr>
              <a:t>barentsz.nl</a:t>
            </a:r>
            <a:endParaRPr kumimoji="0" lang="en-GB" altLang="nl-NL" sz="2400" b="1" i="0" u="none" strike="noStrike" kern="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  <a:sym typeface="Helvetica Light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1761A2-3EC3-1B42-8EDC-5171A93756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217" y="4639564"/>
            <a:ext cx="392978" cy="39513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640E6AFB-C40D-3F40-9303-7FBBDF48ED38}"/>
              </a:ext>
            </a:extLst>
          </p:cNvPr>
          <p:cNvSpPr txBox="1"/>
          <p:nvPr/>
        </p:nvSpPr>
        <p:spPr>
          <a:xfrm>
            <a:off x="4861711" y="-1013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073F32F-DC47-A94E-B1B4-FAD0EA942635}"/>
              </a:ext>
            </a:extLst>
          </p:cNvPr>
          <p:cNvSpPr/>
          <p:nvPr/>
        </p:nvSpPr>
        <p:spPr>
          <a:xfrm>
            <a:off x="300895" y="284144"/>
            <a:ext cx="3482043" cy="1047350"/>
          </a:xfrm>
          <a:prstGeom prst="rect">
            <a:avLst/>
          </a:prstGeom>
          <a:solidFill>
            <a:srgbClr val="331B1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1B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343C06A5-BB3B-B04C-8702-9A39C480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284145"/>
            <a:ext cx="3482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Thank you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nl-NL" sz="2800" b="1" dirty="0">
                <a:solidFill>
                  <a:srgbClr val="FFFFFF"/>
                </a:solidFill>
              </a:rPr>
              <a:t>For Your Attention</a:t>
            </a:r>
            <a:endParaRPr kumimoji="0" lang="en-GB" altLang="nl-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15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10090" y="97312"/>
            <a:ext cx="4041775" cy="4798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PI-RADS v2.1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47267" y="992237"/>
            <a:ext cx="6157503" cy="351452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weighting for PZ and 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PZ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(cell-density)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04DB979-471E-F140-9BA6-E72E67157499}"/>
              </a:ext>
            </a:extLst>
          </p:cNvPr>
          <p:cNvSpPr/>
          <p:nvPr/>
        </p:nvSpPr>
        <p:spPr>
          <a:xfrm>
            <a:off x="1347267" y="2771800"/>
            <a:ext cx="4836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TZ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T2W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(anatomy)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E47E6BD-CC8B-AA4C-B728-4C0258665A9E}"/>
              </a:ext>
            </a:extLst>
          </p:cNvPr>
          <p:cNvSpPr/>
          <p:nvPr/>
        </p:nvSpPr>
        <p:spPr>
          <a:xfrm>
            <a:off x="1347267" y="3639279"/>
            <a:ext cx="6063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(vascularity)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minor role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8888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A5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010090" y="97312"/>
            <a:ext cx="4041775" cy="4798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C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PI-RADS v2.1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47267" y="992237"/>
            <a:ext cx="6157503" cy="351452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srgbClr val="24C3FF"/>
              </a:solidFill>
            </a:endParaRPr>
          </a:p>
          <a:p>
            <a:r>
              <a:rPr lang="en-US" sz="3600" b="1" dirty="0"/>
              <a:t> </a:t>
            </a:r>
            <a:r>
              <a:rPr lang="en-US" sz="3600" b="1" u="sng" dirty="0">
                <a:solidFill>
                  <a:srgbClr val="24C3FF"/>
                </a:solidFill>
              </a:rPr>
              <a:t>Simple</a:t>
            </a:r>
            <a:r>
              <a:rPr lang="en-US" sz="3600" b="1" dirty="0">
                <a:solidFill>
                  <a:prstClr val="white"/>
                </a:solidFill>
              </a:rPr>
              <a:t> algorithms and tables  </a:t>
            </a:r>
          </a:p>
          <a:p>
            <a:pPr marL="0" indent="0">
              <a:buNone/>
            </a:pPr>
            <a:r>
              <a:rPr lang="en-US" sz="3600" b="1" dirty="0">
                <a:solidFill>
                  <a:prstClr val="white"/>
                </a:solidFill>
              </a:rPr>
              <a:t>     to determine overall score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prstClr val="white"/>
                </a:solidFill>
              </a:rPr>
              <a:t>     (Assessment Category)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24C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852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283E3BF-FBEF-6F4B-940A-138D0CC3D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" y="192178"/>
            <a:ext cx="4374649" cy="23598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239577-E8E7-2A4C-A926-658171A17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76" y="2676585"/>
            <a:ext cx="4374648" cy="2359836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845BC23-906B-4048-B21A-9415AFDCA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75" y="184485"/>
            <a:ext cx="4374649" cy="23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7154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9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7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24961</TotalTime>
  <Words>2020</Words>
  <Application>Microsoft Macintosh PowerPoint</Application>
  <PresentationFormat>Diavoorstelling (16:9)</PresentationFormat>
  <Paragraphs>374</Paragraphs>
  <Slides>60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9</vt:i4>
      </vt:variant>
      <vt:variant>
        <vt:lpstr>Diatitels</vt:lpstr>
      </vt:variant>
      <vt:variant>
        <vt:i4>60</vt:i4>
      </vt:variant>
    </vt:vector>
  </HeadingPairs>
  <TitlesOfParts>
    <vt:vector size="73" baseType="lpstr">
      <vt:lpstr>Arial</vt:lpstr>
      <vt:lpstr>Calibri</vt:lpstr>
      <vt:lpstr>Calibri Light</vt:lpstr>
      <vt:lpstr>Verdana</vt:lpstr>
      <vt:lpstr> Black </vt:lpstr>
      <vt:lpstr>19_Black</vt:lpstr>
      <vt:lpstr>22_Black</vt:lpstr>
      <vt:lpstr>15_Black</vt:lpstr>
      <vt:lpstr>16_Black</vt:lpstr>
      <vt:lpstr>20_Black</vt:lpstr>
      <vt:lpstr>27_Black</vt:lpstr>
      <vt:lpstr>17_Black</vt:lpstr>
      <vt:lpstr>4_Office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Objectives</dc:title>
  <dc:creator>Jeffrey Weinreb</dc:creator>
  <cp:lastModifiedBy>Jelle Barentsz</cp:lastModifiedBy>
  <cp:revision>482</cp:revision>
  <dcterms:created xsi:type="dcterms:W3CDTF">2014-08-02T16:18:26Z</dcterms:created>
  <dcterms:modified xsi:type="dcterms:W3CDTF">2022-08-11T14:47:42Z</dcterms:modified>
</cp:coreProperties>
</file>